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57" r:id="rId3"/>
    <p:sldId id="258" r:id="rId4"/>
    <p:sldId id="263" r:id="rId5"/>
    <p:sldId id="262" r:id="rId6"/>
    <p:sldId id="261" r:id="rId7"/>
    <p:sldId id="269" r:id="rId8"/>
    <p:sldId id="268" r:id="rId9"/>
    <p:sldId id="270" r:id="rId10"/>
    <p:sldId id="264" r:id="rId11"/>
    <p:sldId id="266" r:id="rId12"/>
    <p:sldId id="265" r:id="rId13"/>
    <p:sldId id="267" r:id="rId14"/>
    <p:sldId id="272" r:id="rId15"/>
    <p:sldId id="259" r:id="rId16"/>
  </p:sldIdLst>
  <p:sldSz cx="9144000" cy="6858000" type="screen4x3"/>
  <p:notesSz cx="6858000" cy="9144000"/>
  <p:embeddedFontLst>
    <p:embeddedFont>
      <p:font typeface="Karmatic Arcade" pitchFamily="2" charset="0"/>
      <p:regular r:id="rId17"/>
    </p:embeddedFont>
    <p:embeddedFont>
      <p:font typeface="맑은 고딕" pitchFamily="50" charset="-127"/>
      <p:regular r:id="rId18"/>
      <p:bold r:id="rId19"/>
    </p:embeddedFont>
    <p:embeddedFont>
      <p:font typeface="LVDC Game Over 2" pitchFamily="2" charset="0"/>
      <p:regular r:id="rId20"/>
    </p:embeddedFont>
    <p:embeddedFont>
      <p:font typeface="양재블럭체" pitchFamily="18" charset="-127"/>
      <p:regular r:id="rId21"/>
    </p:embeddedFont>
    <p:embeddedFont>
      <p:font typeface="210 썬플라워 B" pitchFamily="18" charset="-127"/>
      <p:regular r:id="rId22"/>
    </p:embeddedFont>
    <p:embeddedFont>
      <p:font typeface="210 청춘서당 B" pitchFamily="18" charset="-127"/>
      <p:regular r:id="rId23"/>
    </p:embeddedFont>
    <p:embeddedFont>
      <p:font typeface="210 청춘서당 R" pitchFamily="18" charset="-127"/>
      <p:regular r:id="rId24"/>
    </p:embeddedFont>
    <p:embeddedFont>
      <p:font typeface="Calibri" pitchFamily="34" charset="0"/>
      <p:regular r:id="rId25"/>
      <p:bold r:id="rId26"/>
      <p:italic r:id="rId27"/>
      <p:boldItalic r:id="rId28"/>
    </p:embeddedFont>
    <p:embeddedFont>
      <p:font typeface="Calibri Light" pitchFamily="34" charset="0"/>
      <p:regular r:id="rId29"/>
      <p:italic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2E53"/>
    <a:srgbClr val="BF2F58"/>
    <a:srgbClr val="D86284"/>
    <a:srgbClr val="F1C7D3"/>
    <a:srgbClr val="AE4071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7" d="100"/>
          <a:sy n="87" d="100"/>
        </p:scale>
        <p:origin x="-1330" y="-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pPr/>
              <a:t>2016-12-16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98964235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pPr/>
              <a:t>2016-12-16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45745711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pPr/>
              <a:t>2016-12-16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39849602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pPr/>
              <a:t>2016-12-16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30829741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pPr/>
              <a:t>2016-12-16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38615175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pPr/>
              <a:t>2016-12-16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6087144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pPr/>
              <a:t>2016-12-16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32084464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pPr/>
              <a:t>2016-12-16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91039333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pPr/>
              <a:t>2016-12-16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95102919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pPr/>
              <a:t>2016-12-16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31127393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pPr/>
              <a:t>2016-12-16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62572811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FD2E5C-0FC1-4950-A380-1AA364683779}" type="datetimeFigureOut">
              <a:rPr lang="ko-KR" altLang="en-US" smtClean="0"/>
              <a:pPr/>
              <a:t>2016-12-16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3F34F-03AF-48F6-AC56-0D7DB08E289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70414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_V7ImbwSLT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62819" y="1612879"/>
            <a:ext cx="43172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rgbClr val="BF2F58"/>
                </a:solidFill>
                <a:latin typeface="Karmatic Arcade" panose="02000000000000000000" pitchFamily="2" charset="0"/>
              </a:rPr>
              <a:t>2048 game</a:t>
            </a:r>
          </a:p>
          <a:p>
            <a:pPr algn="ctr"/>
            <a:r>
              <a:rPr lang="en-US" altLang="ko-KR" sz="2800" dirty="0" smtClean="0">
                <a:solidFill>
                  <a:srgbClr val="D86284"/>
                </a:solidFill>
                <a:latin typeface="Karmatic Arcade" panose="02000000000000000000" pitchFamily="2" charset="0"/>
              </a:rPr>
              <a:t>Team project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69727" y="3301710"/>
            <a:ext cx="2589170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chemeClr val="bg1"/>
                </a:solidFill>
                <a:latin typeface="LVDC Game Over 2" panose="00000400000000000000" pitchFamily="2" charset="0"/>
              </a:rPr>
              <a:t>2015114693 </a:t>
            </a:r>
            <a:r>
              <a:rPr lang="ko-KR" altLang="en-US" sz="1050" dirty="0" smtClean="0">
                <a:solidFill>
                  <a:schemeClr val="bg1"/>
                </a:solidFill>
                <a:latin typeface="LVDC Game Over 2" panose="00000400000000000000" pitchFamily="2" charset="0"/>
              </a:rPr>
              <a:t>박다은</a:t>
            </a:r>
            <a:r>
              <a:rPr lang="en-US" altLang="ko-KR" sz="1050" dirty="0" smtClean="0">
                <a:solidFill>
                  <a:schemeClr val="bg1"/>
                </a:solidFill>
                <a:latin typeface="LVDC Game Over 2" panose="00000400000000000000" pitchFamily="2" charset="0"/>
              </a:rPr>
              <a:t> </a:t>
            </a:r>
          </a:p>
          <a:p>
            <a:r>
              <a:rPr lang="en-US" altLang="ko-KR" sz="1050" dirty="0" smtClean="0">
                <a:solidFill>
                  <a:schemeClr val="bg1"/>
                </a:solidFill>
                <a:latin typeface="LVDC Game Over 2" panose="00000400000000000000" pitchFamily="2" charset="0"/>
              </a:rPr>
              <a:t>2015110455 </a:t>
            </a:r>
            <a:r>
              <a:rPr lang="ko-KR" altLang="en-US" sz="1050" dirty="0" smtClean="0">
                <a:solidFill>
                  <a:schemeClr val="bg1"/>
                </a:solidFill>
                <a:latin typeface="LVDC Game Over 2" panose="00000400000000000000" pitchFamily="2" charset="0"/>
              </a:rPr>
              <a:t>조수진</a:t>
            </a:r>
            <a:r>
              <a:rPr lang="en-US" altLang="ko-KR" sz="1050" dirty="0" smtClean="0">
                <a:solidFill>
                  <a:schemeClr val="bg1"/>
                </a:solidFill>
                <a:latin typeface="LVDC Game Over 2" panose="00000400000000000000" pitchFamily="2" charset="0"/>
              </a:rPr>
              <a:t> </a:t>
            </a:r>
          </a:p>
          <a:p>
            <a:r>
              <a:rPr lang="en-US" altLang="ko-KR" sz="1050" dirty="0" smtClean="0">
                <a:solidFill>
                  <a:schemeClr val="bg1"/>
                </a:solidFill>
                <a:latin typeface="LVDC Game Over 2" pitchFamily="2" charset="0"/>
                <a:ea typeface="양재블럭체" pitchFamily="18" charset="-127"/>
              </a:rPr>
              <a:t>2015112711   </a:t>
            </a:r>
            <a:r>
              <a:rPr lang="ko-KR" altLang="en-US" sz="1050" dirty="0" smtClean="0">
                <a:solidFill>
                  <a:schemeClr val="bg1"/>
                </a:solidFill>
                <a:latin typeface="+mj-ea"/>
                <a:ea typeface="+mj-ea"/>
              </a:rPr>
              <a:t>조유진</a:t>
            </a:r>
            <a:endParaRPr lang="en-US" altLang="ko-KR" sz="105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1050" dirty="0" smtClean="0">
                <a:solidFill>
                  <a:schemeClr val="bg1"/>
                </a:solidFill>
                <a:latin typeface="LVDC Game Over 2" panose="00000400000000000000" pitchFamily="2" charset="0"/>
              </a:rPr>
              <a:t>2014105113 </a:t>
            </a:r>
            <a:r>
              <a:rPr lang="ko-KR" altLang="en-US" sz="1050" dirty="0" err="1" smtClean="0">
                <a:solidFill>
                  <a:schemeClr val="bg1"/>
                </a:solidFill>
                <a:latin typeface="LVDC Game Over 2" panose="00000400000000000000" pitchFamily="2" charset="0"/>
              </a:rPr>
              <a:t>지아페이위엔</a:t>
            </a:r>
            <a:endParaRPr lang="en-US" altLang="ko-KR" sz="1050" dirty="0" smtClean="0">
              <a:solidFill>
                <a:schemeClr val="bg1"/>
              </a:solidFill>
              <a:latin typeface="양재블럭체" pitchFamily="18" charset="-127"/>
              <a:ea typeface="양재블럭체" pitchFamily="18" charset="-127"/>
            </a:endParaRPr>
          </a:p>
          <a:p>
            <a:endParaRPr lang="ko-KR" altLang="en-US" sz="1050" dirty="0">
              <a:solidFill>
                <a:schemeClr val="bg1"/>
              </a:solidFill>
              <a:latin typeface="양재블럭체" pitchFamily="18" charset="-127"/>
              <a:ea typeface="양재블럭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8456161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3010" y="153960"/>
            <a:ext cx="22974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rgbClr val="BF2F58"/>
                </a:solidFill>
                <a:latin typeface="210 썬플라워 B" pitchFamily="18" charset="-127"/>
                <a:ea typeface="210 썬플라워 B" pitchFamily="18" charset="-127"/>
              </a:rPr>
              <a:t>구현 내용</a:t>
            </a:r>
            <a:endParaRPr lang="ko-KR" altLang="en-US" sz="4000" dirty="0">
              <a:solidFill>
                <a:srgbClr val="BF2F58"/>
              </a:solidFill>
              <a:latin typeface="210 썬플라워 B" pitchFamily="18" charset="-127"/>
              <a:ea typeface="210 썬플라워 B" pitchFamily="18" charset="-127"/>
            </a:endParaRPr>
          </a:p>
        </p:txBody>
      </p:sp>
      <p:pic>
        <p:nvPicPr>
          <p:cNvPr id="5" name="내용 개체 틀 4" descr="option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990012" y="1026859"/>
            <a:ext cx="6126480" cy="3680460"/>
          </a:xfrm>
        </p:spPr>
      </p:pic>
      <p:pic>
        <p:nvPicPr>
          <p:cNvPr id="6" name="내용 개체 틀 4" descr="option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2718" y="4912177"/>
            <a:ext cx="2811780" cy="64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0967" y="5846884"/>
            <a:ext cx="2039817" cy="400110"/>
          </a:xfrm>
          <a:prstGeom prst="rect">
            <a:avLst/>
          </a:prstGeom>
          <a:solidFill>
            <a:srgbClr val="D86284"/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210 청춘서당 R" pitchFamily="18" charset="-127"/>
                <a:ea typeface="210 청춘서당 R" pitchFamily="18" charset="-127"/>
              </a:rPr>
              <a:t>&lt;Option&gt; </a:t>
            </a:r>
            <a:r>
              <a:rPr lang="ko-KR" altLang="en-US" sz="2000" dirty="0" smtClean="0">
                <a:solidFill>
                  <a:schemeClr val="bg1"/>
                </a:solidFill>
                <a:latin typeface="210 청춘서당 R" pitchFamily="18" charset="-127"/>
                <a:ea typeface="210 청춘서당 R" pitchFamily="18" charset="-127"/>
              </a:rPr>
              <a:t>클릭</a:t>
            </a:r>
            <a:endParaRPr lang="ko-KR" altLang="en-US" sz="2000" dirty="0">
              <a:solidFill>
                <a:schemeClr val="bg1"/>
              </a:solidFill>
              <a:latin typeface="210 청춘서당 R" pitchFamily="18" charset="-127"/>
              <a:ea typeface="210 청춘서당 R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19147" y="5838092"/>
            <a:ext cx="2919046" cy="369332"/>
          </a:xfrm>
          <a:prstGeom prst="rect">
            <a:avLst/>
          </a:prstGeom>
          <a:solidFill>
            <a:srgbClr val="F1C7D3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210 청춘서당 R" pitchFamily="18" charset="-127"/>
                <a:ea typeface="210 청춘서당 R" pitchFamily="18" charset="-127"/>
              </a:rPr>
              <a:t>행과 열을 </a:t>
            </a:r>
            <a:r>
              <a:rPr lang="en-US" altLang="ko-KR" dirty="0" smtClean="0">
                <a:solidFill>
                  <a:schemeClr val="bg1"/>
                </a:solidFill>
                <a:latin typeface="210 청춘서당 R" pitchFamily="18" charset="-127"/>
                <a:ea typeface="210 청춘서당 R" pitchFamily="18" charset="-127"/>
              </a:rPr>
              <a:t>4~8 </a:t>
            </a:r>
            <a:r>
              <a:rPr lang="ko-KR" altLang="en-US" dirty="0" smtClean="0">
                <a:solidFill>
                  <a:schemeClr val="bg1"/>
                </a:solidFill>
                <a:latin typeface="210 청춘서당 R" pitchFamily="18" charset="-127"/>
                <a:ea typeface="210 청춘서당 R" pitchFamily="18" charset="-127"/>
              </a:rPr>
              <a:t>선택 가능</a:t>
            </a:r>
            <a:endParaRPr lang="ko-KR" altLang="en-US" dirty="0">
              <a:solidFill>
                <a:schemeClr val="bg1"/>
              </a:solidFill>
              <a:latin typeface="210 청춘서당 R" pitchFamily="18" charset="-127"/>
              <a:ea typeface="210 청춘서당 R" pitchFamily="18" charset="-127"/>
            </a:endParaRPr>
          </a:p>
        </p:txBody>
      </p:sp>
      <p:sp>
        <p:nvSpPr>
          <p:cNvPr id="10" name="톱니 모양의 오른쪽 화살표 9"/>
          <p:cNvSpPr/>
          <p:nvPr/>
        </p:nvSpPr>
        <p:spPr>
          <a:xfrm>
            <a:off x="2963007" y="5864468"/>
            <a:ext cx="518747" cy="378069"/>
          </a:xfrm>
          <a:prstGeom prst="notchedRightArrow">
            <a:avLst/>
          </a:prstGeom>
          <a:solidFill>
            <a:srgbClr val="BF2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210 청춘서당 R" pitchFamily="18" charset="-127"/>
              <a:ea typeface="210 청춘서당 R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7260474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3010" y="153960"/>
            <a:ext cx="22974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rgbClr val="BF2F58"/>
                </a:solidFill>
                <a:latin typeface="210 썬플라워 B" pitchFamily="18" charset="-127"/>
                <a:ea typeface="210 썬플라워 B" pitchFamily="18" charset="-127"/>
              </a:rPr>
              <a:t>구현 내용</a:t>
            </a:r>
            <a:endParaRPr lang="ko-KR" altLang="en-US" sz="4000" dirty="0">
              <a:solidFill>
                <a:srgbClr val="BF2F58"/>
              </a:solidFill>
              <a:latin typeface="210 썬플라워 B" pitchFamily="18" charset="-127"/>
              <a:ea typeface="210 썬플라워 B" pitchFamily="18" charset="-127"/>
            </a:endParaRPr>
          </a:p>
        </p:txBody>
      </p:sp>
      <p:pic>
        <p:nvPicPr>
          <p:cNvPr id="5" name="내용 개체 틀 4" descr="help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429944" y="1209149"/>
            <a:ext cx="6103620" cy="3649980"/>
          </a:xfrm>
        </p:spPr>
      </p:pic>
      <p:sp>
        <p:nvSpPr>
          <p:cNvPr id="6" name="TextBox 5"/>
          <p:cNvSpPr txBox="1"/>
          <p:nvPr/>
        </p:nvSpPr>
        <p:spPr>
          <a:xfrm>
            <a:off x="369277" y="5609493"/>
            <a:ext cx="1433146" cy="369332"/>
          </a:xfrm>
          <a:prstGeom prst="rect">
            <a:avLst/>
          </a:prstGeom>
          <a:solidFill>
            <a:srgbClr val="D86284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210 청춘서당 R" pitchFamily="18" charset="-127"/>
                <a:ea typeface="210 청춘서당 R" pitchFamily="18" charset="-127"/>
              </a:rPr>
              <a:t>Help </a:t>
            </a:r>
            <a:r>
              <a:rPr lang="ko-KR" altLang="en-US" dirty="0" smtClean="0">
                <a:solidFill>
                  <a:schemeClr val="bg1"/>
                </a:solidFill>
                <a:latin typeface="210 청춘서당 R" pitchFamily="18" charset="-127"/>
                <a:ea typeface="210 청춘서당 R" pitchFamily="18" charset="-127"/>
              </a:rPr>
              <a:t>클릭</a:t>
            </a:r>
            <a:endParaRPr lang="ko-KR" altLang="en-US" dirty="0">
              <a:solidFill>
                <a:schemeClr val="bg1"/>
              </a:solidFill>
              <a:latin typeface="210 청춘서당 R" pitchFamily="18" charset="-127"/>
              <a:ea typeface="210 청춘서당 R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29962" y="5618285"/>
            <a:ext cx="4870938" cy="369332"/>
          </a:xfrm>
          <a:prstGeom prst="rect">
            <a:avLst/>
          </a:prstGeom>
          <a:solidFill>
            <a:srgbClr val="F1C7D3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210 청춘서당 R" pitchFamily="18" charset="-127"/>
                <a:ea typeface="210 청춘서당 R" pitchFamily="18" charset="-127"/>
              </a:rPr>
              <a:t>게임 키 조작과 나가기</a:t>
            </a:r>
            <a:r>
              <a:rPr lang="en-US" altLang="ko-KR" dirty="0" smtClean="0">
                <a:solidFill>
                  <a:schemeClr val="bg1"/>
                </a:solidFill>
                <a:latin typeface="210 청춘서당 R" pitchFamily="18" charset="-127"/>
                <a:ea typeface="210 청춘서당 R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210 청춘서당 R" pitchFamily="18" charset="-127"/>
                <a:ea typeface="210 청춘서당 R" pitchFamily="18" charset="-127"/>
              </a:rPr>
              <a:t>다시 시작에 대한 설명</a:t>
            </a:r>
            <a:endParaRPr lang="ko-KR" altLang="en-US" dirty="0">
              <a:solidFill>
                <a:schemeClr val="bg1"/>
              </a:solidFill>
              <a:latin typeface="210 청춘서당 R" pitchFamily="18" charset="-127"/>
              <a:ea typeface="210 청춘서당 R" pitchFamily="18" charset="-127"/>
            </a:endParaRPr>
          </a:p>
        </p:txBody>
      </p:sp>
      <p:sp>
        <p:nvSpPr>
          <p:cNvPr id="8" name="톱니 모양의 오른쪽 화살표 7"/>
          <p:cNvSpPr/>
          <p:nvPr/>
        </p:nvSpPr>
        <p:spPr>
          <a:xfrm>
            <a:off x="1907930" y="5627077"/>
            <a:ext cx="378070" cy="334108"/>
          </a:xfrm>
          <a:prstGeom prst="notchedRightArrow">
            <a:avLst/>
          </a:prstGeom>
          <a:solidFill>
            <a:srgbClr val="BF2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210 청춘서당 R" pitchFamily="18" charset="-127"/>
              <a:ea typeface="210 청춘서당 R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7260474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3010" y="153960"/>
            <a:ext cx="22974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rgbClr val="BF2F58"/>
                </a:solidFill>
                <a:latin typeface="210 썬플라워 B" pitchFamily="18" charset="-127"/>
                <a:ea typeface="210 썬플라워 B" pitchFamily="18" charset="-127"/>
              </a:rPr>
              <a:t>구현 내용</a:t>
            </a:r>
            <a:endParaRPr lang="ko-KR" altLang="en-US" sz="4000" dirty="0">
              <a:solidFill>
                <a:srgbClr val="BF2F58"/>
              </a:solidFill>
              <a:latin typeface="210 썬플라워 B" pitchFamily="18" charset="-127"/>
              <a:ea typeface="210 썬플라워 B" pitchFamily="18" charset="-127"/>
            </a:endParaRPr>
          </a:p>
        </p:txBody>
      </p:sp>
      <p:pic>
        <p:nvPicPr>
          <p:cNvPr id="7" name="내용 개체 틀 6" descr="record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537775" y="1294435"/>
            <a:ext cx="6103620" cy="3672840"/>
          </a:xfrm>
        </p:spPr>
      </p:pic>
      <p:sp>
        <p:nvSpPr>
          <p:cNvPr id="8" name="TextBox 7"/>
          <p:cNvSpPr txBox="1"/>
          <p:nvPr/>
        </p:nvSpPr>
        <p:spPr>
          <a:xfrm>
            <a:off x="263769" y="5758961"/>
            <a:ext cx="1591408" cy="369332"/>
          </a:xfrm>
          <a:prstGeom prst="rect">
            <a:avLst/>
          </a:prstGeom>
          <a:solidFill>
            <a:srgbClr val="D86284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210 청춘서당 R" pitchFamily="18" charset="-127"/>
                <a:ea typeface="210 청춘서당 R" pitchFamily="18" charset="-127"/>
              </a:rPr>
              <a:t>Record </a:t>
            </a:r>
            <a:r>
              <a:rPr lang="ko-KR" altLang="en-US" dirty="0" smtClean="0">
                <a:solidFill>
                  <a:schemeClr val="bg1"/>
                </a:solidFill>
                <a:latin typeface="210 청춘서당 R" pitchFamily="18" charset="-127"/>
                <a:ea typeface="210 청춘서당 R" pitchFamily="18" charset="-127"/>
              </a:rPr>
              <a:t>클릭</a:t>
            </a:r>
            <a:endParaRPr lang="ko-KR" altLang="en-US" dirty="0">
              <a:solidFill>
                <a:schemeClr val="bg1"/>
              </a:solidFill>
              <a:latin typeface="210 청춘서당 R" pitchFamily="18" charset="-127"/>
              <a:ea typeface="210 청춘서당 R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17885" y="5767753"/>
            <a:ext cx="4668715" cy="369332"/>
          </a:xfrm>
          <a:prstGeom prst="rect">
            <a:avLst/>
          </a:prstGeom>
          <a:solidFill>
            <a:srgbClr val="F1C7D3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210 청춘서당 R" pitchFamily="18" charset="-127"/>
                <a:ea typeface="210 청춘서당 R" pitchFamily="18" charset="-127"/>
              </a:rPr>
              <a:t>이때까지 저장한 이름</a:t>
            </a:r>
            <a:r>
              <a:rPr lang="en-US" altLang="ko-KR" dirty="0" smtClean="0">
                <a:solidFill>
                  <a:schemeClr val="bg1"/>
                </a:solidFill>
                <a:latin typeface="210 청춘서당 R" pitchFamily="18" charset="-127"/>
                <a:ea typeface="210 청춘서당 R" pitchFamily="18" charset="-127"/>
              </a:rPr>
              <a:t>,size,</a:t>
            </a:r>
            <a:r>
              <a:rPr lang="ko-KR" altLang="en-US" dirty="0" smtClean="0">
                <a:solidFill>
                  <a:schemeClr val="bg1"/>
                </a:solidFill>
                <a:latin typeface="210 청춘서당 R" pitchFamily="18" charset="-127"/>
                <a:ea typeface="210 청춘서당 R" pitchFamily="18" charset="-127"/>
              </a:rPr>
              <a:t>점수에 대한 순위</a:t>
            </a:r>
            <a:endParaRPr lang="ko-KR" altLang="en-US" dirty="0">
              <a:solidFill>
                <a:schemeClr val="bg1"/>
              </a:solidFill>
              <a:latin typeface="210 청춘서당 R" pitchFamily="18" charset="-127"/>
              <a:ea typeface="210 청춘서당 R" pitchFamily="18" charset="-127"/>
            </a:endParaRPr>
          </a:p>
        </p:txBody>
      </p:sp>
      <p:sp>
        <p:nvSpPr>
          <p:cNvPr id="10" name="톱니 모양의 오른쪽 화살표 9"/>
          <p:cNvSpPr/>
          <p:nvPr/>
        </p:nvSpPr>
        <p:spPr>
          <a:xfrm>
            <a:off x="1951892" y="5750168"/>
            <a:ext cx="369277" cy="369277"/>
          </a:xfrm>
          <a:prstGeom prst="notchedRightArrow">
            <a:avLst/>
          </a:prstGeom>
          <a:solidFill>
            <a:srgbClr val="BF2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210 청춘서당 R" pitchFamily="18" charset="-127"/>
              <a:ea typeface="210 청춘서당 R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7260474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3010" y="153960"/>
            <a:ext cx="22974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rgbClr val="BF2F58"/>
                </a:solidFill>
                <a:latin typeface="210 썬플라워 B" pitchFamily="18" charset="-127"/>
                <a:ea typeface="210 썬플라워 B" pitchFamily="18" charset="-127"/>
              </a:rPr>
              <a:t>구현 내용</a:t>
            </a:r>
            <a:endParaRPr lang="ko-KR" altLang="en-US" sz="4000" dirty="0">
              <a:solidFill>
                <a:srgbClr val="BF2F58"/>
              </a:solidFill>
              <a:latin typeface="210 썬플라워 B" pitchFamily="18" charset="-127"/>
              <a:ea typeface="210 썬플라워 B" pitchFamily="18" charset="-127"/>
            </a:endParaRPr>
          </a:p>
        </p:txBody>
      </p:sp>
      <p:pic>
        <p:nvPicPr>
          <p:cNvPr id="5" name="내용 개체 틀 4" descr="exit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337896" y="1251645"/>
            <a:ext cx="6134100" cy="3688080"/>
          </a:xfrm>
        </p:spPr>
      </p:pic>
      <p:sp>
        <p:nvSpPr>
          <p:cNvPr id="6" name="TextBox 5"/>
          <p:cNvSpPr txBox="1"/>
          <p:nvPr/>
        </p:nvSpPr>
        <p:spPr>
          <a:xfrm>
            <a:off x="1652954" y="5715000"/>
            <a:ext cx="1433146" cy="369332"/>
          </a:xfrm>
          <a:prstGeom prst="rect">
            <a:avLst/>
          </a:prstGeom>
          <a:solidFill>
            <a:srgbClr val="D86284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210 청춘서당 R" pitchFamily="18" charset="-127"/>
                <a:ea typeface="210 청춘서당 R" pitchFamily="18" charset="-127"/>
              </a:rPr>
              <a:t>Exit </a:t>
            </a:r>
            <a:r>
              <a:rPr lang="ko-KR" altLang="en-US" dirty="0" smtClean="0">
                <a:solidFill>
                  <a:schemeClr val="bg1"/>
                </a:solidFill>
                <a:latin typeface="210 청춘서당 R" pitchFamily="18" charset="-127"/>
                <a:ea typeface="210 청춘서당 R" pitchFamily="18" charset="-127"/>
              </a:rPr>
              <a:t>클릭</a:t>
            </a:r>
            <a:endParaRPr lang="ko-KR" altLang="en-US" dirty="0">
              <a:solidFill>
                <a:schemeClr val="bg1"/>
              </a:solidFill>
              <a:latin typeface="210 청춘서당 R" pitchFamily="18" charset="-127"/>
              <a:ea typeface="210 청춘서당 R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18085" y="5697415"/>
            <a:ext cx="2831123" cy="369332"/>
          </a:xfrm>
          <a:prstGeom prst="rect">
            <a:avLst/>
          </a:prstGeom>
          <a:solidFill>
            <a:srgbClr val="F1C7D3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210 청춘서당 R" pitchFamily="18" charset="-127"/>
                <a:ea typeface="210 청춘서당 R" pitchFamily="18" charset="-127"/>
              </a:rPr>
              <a:t>실행화면에서 아예 나가짐</a:t>
            </a:r>
            <a:endParaRPr lang="ko-KR" altLang="en-US" dirty="0">
              <a:solidFill>
                <a:schemeClr val="bg1"/>
              </a:solidFill>
              <a:latin typeface="210 청춘서당 R" pitchFamily="18" charset="-127"/>
              <a:ea typeface="210 청춘서당 R" pitchFamily="18" charset="-127"/>
            </a:endParaRPr>
          </a:p>
        </p:txBody>
      </p:sp>
      <p:sp>
        <p:nvSpPr>
          <p:cNvPr id="8" name="톱니 모양의 오른쪽 화살표 7"/>
          <p:cNvSpPr/>
          <p:nvPr/>
        </p:nvSpPr>
        <p:spPr>
          <a:xfrm>
            <a:off x="3393831" y="5706206"/>
            <a:ext cx="448408" cy="378069"/>
          </a:xfrm>
          <a:prstGeom prst="notchedRightArrow">
            <a:avLst/>
          </a:prstGeom>
          <a:solidFill>
            <a:srgbClr val="BF2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210 청춘서당 R" pitchFamily="18" charset="-127"/>
              <a:ea typeface="210 청춘서당 R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7260474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3010" y="153960"/>
            <a:ext cx="27895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rgbClr val="BF2F58"/>
                </a:solidFill>
                <a:latin typeface="210 썬플라워 B" pitchFamily="18" charset="-127"/>
                <a:ea typeface="210 썬플라워 B" pitchFamily="18" charset="-127"/>
              </a:rPr>
              <a:t>구현 동영상</a:t>
            </a:r>
            <a:endParaRPr lang="ko-KR" altLang="en-US" sz="4000" dirty="0">
              <a:solidFill>
                <a:srgbClr val="BF2F58"/>
              </a:solidFill>
              <a:latin typeface="210 썬플라워 B" pitchFamily="18" charset="-127"/>
              <a:ea typeface="210 썬플라워 B" pitchFamily="18" charset="-127"/>
            </a:endParaRPr>
          </a:p>
        </p:txBody>
      </p:sp>
      <p:sp>
        <p:nvSpPr>
          <p:cNvPr id="11" name="TextBox 10">
            <a:hlinkClick r:id="rId3"/>
          </p:cNvPr>
          <p:cNvSpPr txBox="1"/>
          <p:nvPr/>
        </p:nvSpPr>
        <p:spPr>
          <a:xfrm>
            <a:off x="879217" y="2092570"/>
            <a:ext cx="7710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latin typeface="210 썬플라워 B" pitchFamily="18" charset="-127"/>
                <a:ea typeface="210 썬플라워 B" pitchFamily="18" charset="-127"/>
              </a:rPr>
              <a:t>https://youtu.be/_V7ImbwSLTs</a:t>
            </a:r>
            <a:endParaRPr lang="ko-KR" altLang="en-US" dirty="0">
              <a:latin typeface="210 썬플라워 B" pitchFamily="18" charset="-127"/>
              <a:ea typeface="210 썬플라워 B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3723" y="5864469"/>
            <a:ext cx="4035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Github</a:t>
            </a:r>
            <a:r>
              <a:rPr lang="en-US" altLang="ko-KR" dirty="0" smtClean="0"/>
              <a:t>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https://github.com/SPproject2048/2048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67260474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40658758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379129" y="1223605"/>
            <a:ext cx="5305460" cy="801541"/>
            <a:chOff x="2361779" y="412597"/>
            <a:chExt cx="3126616" cy="801541"/>
          </a:xfrm>
        </p:grpSpPr>
        <p:sp>
          <p:nvSpPr>
            <p:cNvPr id="4" name="TextBox 3"/>
            <p:cNvSpPr txBox="1"/>
            <p:nvPr/>
          </p:nvSpPr>
          <p:spPr>
            <a:xfrm>
              <a:off x="2361779" y="412597"/>
              <a:ext cx="39412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 smtClean="0">
                  <a:solidFill>
                    <a:srgbClr val="BF2F58"/>
                  </a:solidFill>
                  <a:latin typeface="LVDC Game Over 2" panose="00000400000000000000" pitchFamily="2" charset="0"/>
                </a:rPr>
                <a:t>1</a:t>
              </a:r>
              <a:endParaRPr lang="ko-KR" altLang="en-US" sz="4400" dirty="0">
                <a:solidFill>
                  <a:srgbClr val="BF2F58"/>
                </a:solidFill>
                <a:latin typeface="LVDC Game Over 2" panose="00000400000000000000" pitchFamily="2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803419" y="567807"/>
              <a:ext cx="26849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 smtClean="0">
                  <a:solidFill>
                    <a:srgbClr val="BF2F58"/>
                  </a:solidFill>
                  <a:latin typeface="210 썬플라워 B" pitchFamily="18" charset="-127"/>
                  <a:ea typeface="210 썬플라워 B" pitchFamily="18" charset="-127"/>
                </a:rPr>
                <a:t>프로젝트 개요 및 기능</a:t>
              </a:r>
              <a:endParaRPr lang="ko-KR" altLang="en-US" sz="3600" dirty="0">
                <a:solidFill>
                  <a:srgbClr val="BF2F58"/>
                </a:solidFill>
                <a:latin typeface="210 썬플라워 B" pitchFamily="18" charset="-127"/>
                <a:ea typeface="210 썬플라워 B" pitchFamily="18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809943" y="2581055"/>
            <a:ext cx="5140624" cy="810332"/>
            <a:chOff x="2406241" y="544481"/>
            <a:chExt cx="5140624" cy="810332"/>
          </a:xfrm>
        </p:grpSpPr>
        <p:sp>
          <p:nvSpPr>
            <p:cNvPr id="15" name="TextBox 14"/>
            <p:cNvSpPr txBox="1"/>
            <p:nvPr/>
          </p:nvSpPr>
          <p:spPr>
            <a:xfrm>
              <a:off x="2406241" y="544481"/>
              <a:ext cx="91082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 smtClean="0">
                  <a:solidFill>
                    <a:srgbClr val="BF2F58"/>
                  </a:solidFill>
                  <a:latin typeface="LVDC Game Over 2" panose="00000400000000000000" pitchFamily="2" charset="0"/>
                </a:rPr>
                <a:t>2</a:t>
              </a:r>
              <a:endParaRPr lang="ko-KR" altLang="en-US" sz="4400" dirty="0">
                <a:solidFill>
                  <a:srgbClr val="BF2F58"/>
                </a:solidFill>
                <a:latin typeface="LVDC Game Over 2" panose="00000400000000000000" pitchFamily="2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33238" y="708482"/>
              <a:ext cx="4113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 smtClean="0">
                  <a:solidFill>
                    <a:srgbClr val="BF2F58"/>
                  </a:solidFill>
                  <a:latin typeface="210 썬플라워 B" pitchFamily="18" charset="-127"/>
                  <a:ea typeface="210 썬플라워 B" pitchFamily="18" charset="-127"/>
                </a:rPr>
                <a:t>설계 및 시스템 구조</a:t>
              </a:r>
              <a:endParaRPr lang="ko-KR" altLang="en-US" sz="3600" dirty="0">
                <a:solidFill>
                  <a:srgbClr val="BF2F58"/>
                </a:solidFill>
                <a:latin typeface="210 썬플라워 B" pitchFamily="18" charset="-127"/>
                <a:ea typeface="210 썬플라워 B" pitchFamily="18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4548498" y="3921496"/>
            <a:ext cx="3163778" cy="783957"/>
            <a:chOff x="2793103" y="588443"/>
            <a:chExt cx="3163778" cy="783957"/>
          </a:xfrm>
        </p:grpSpPr>
        <p:sp>
          <p:nvSpPr>
            <p:cNvPr id="22" name="TextBox 21"/>
            <p:cNvSpPr txBox="1"/>
            <p:nvPr/>
          </p:nvSpPr>
          <p:spPr>
            <a:xfrm>
              <a:off x="2793103" y="588443"/>
              <a:ext cx="91082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 smtClean="0">
                  <a:solidFill>
                    <a:srgbClr val="BF2F58"/>
                  </a:solidFill>
                  <a:latin typeface="LVDC Game Over 2" panose="00000400000000000000" pitchFamily="2" charset="0"/>
                </a:rPr>
                <a:t>3</a:t>
              </a:r>
              <a:endParaRPr lang="ko-KR" altLang="en-US" sz="4400" dirty="0">
                <a:solidFill>
                  <a:srgbClr val="BF2F58"/>
                </a:solidFill>
                <a:latin typeface="LVDC Game Over 2" panose="00000400000000000000" pitchFamily="2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872656" y="726069"/>
              <a:ext cx="20842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 smtClean="0">
                  <a:solidFill>
                    <a:srgbClr val="BF2F58"/>
                  </a:solidFill>
                  <a:latin typeface="210 썬플라워 B" pitchFamily="18" charset="-127"/>
                  <a:ea typeface="210 썬플라워 B" pitchFamily="18" charset="-127"/>
                </a:rPr>
                <a:t>구현 내용</a:t>
              </a:r>
              <a:endParaRPr lang="ko-KR" altLang="en-US" sz="3600" dirty="0">
                <a:solidFill>
                  <a:srgbClr val="BF2F58"/>
                </a:solidFill>
                <a:latin typeface="210 썬플라워 B" pitchFamily="18" charset="-127"/>
                <a:ea typeface="210 썬플라워 B" pitchFamily="18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5733537" y="476008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3600" dirty="0">
              <a:solidFill>
                <a:srgbClr val="BF2F58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4337" t="44820" r="43512" b="29420"/>
          <a:stretch/>
        </p:blipFill>
        <p:spPr>
          <a:xfrm>
            <a:off x="6709312" y="5140965"/>
            <a:ext cx="2025482" cy="147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013037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3010" y="153960"/>
            <a:ext cx="50465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rgbClr val="BF2F58"/>
                </a:solidFill>
                <a:latin typeface="210 썬플라워 B" pitchFamily="18" charset="-127"/>
                <a:ea typeface="210 썬플라워 B" pitchFamily="18" charset="-127"/>
              </a:rPr>
              <a:t>프로젝트 개요 및 기능</a:t>
            </a:r>
            <a:endParaRPr lang="ko-KR" altLang="en-US" sz="4000" dirty="0">
              <a:solidFill>
                <a:srgbClr val="BF2F58"/>
              </a:solidFill>
              <a:latin typeface="210 썬플라워 B" pitchFamily="18" charset="-127"/>
              <a:ea typeface="210 썬플라워 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4978" y="2224423"/>
            <a:ext cx="5301761" cy="707886"/>
          </a:xfrm>
          <a:prstGeom prst="rect">
            <a:avLst/>
          </a:prstGeom>
          <a:ln w="57150">
            <a:solidFill>
              <a:srgbClr val="D86284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4000" dirty="0" smtClean="0">
                <a:solidFill>
                  <a:srgbClr val="482E53"/>
                </a:solidFill>
                <a:latin typeface="LVDC Game Over 2" pitchFamily="2" charset="0"/>
                <a:ea typeface="나눔고딕 ExtraBold" panose="020D0904000000000000" pitchFamily="50" charset="-127"/>
              </a:rPr>
              <a:t>‘2048’</a:t>
            </a:r>
            <a:r>
              <a:rPr lang="ko-KR" altLang="en-US" sz="4000" dirty="0" smtClean="0">
                <a:solidFill>
                  <a:srgbClr val="482E53"/>
                </a:solidFill>
                <a:latin typeface="210 청춘서당 B" pitchFamily="18" charset="-127"/>
                <a:ea typeface="210 청춘서당 B" pitchFamily="18" charset="-127"/>
              </a:rPr>
              <a:t>퍼즐게임</a:t>
            </a:r>
            <a:endParaRPr lang="ko-KR" altLang="en-US" sz="4000" dirty="0">
              <a:solidFill>
                <a:srgbClr val="482E53"/>
              </a:solidFill>
              <a:latin typeface="210 청춘서당 B" pitchFamily="18" charset="-127"/>
              <a:ea typeface="210 청춘서당 B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4637" y="4237912"/>
            <a:ext cx="77636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482E53"/>
                </a:solidFill>
                <a:latin typeface="210 청춘서당 R" pitchFamily="18" charset="-127"/>
                <a:ea typeface="210 청춘서당 R" pitchFamily="18" charset="-127"/>
              </a:rPr>
              <a:t>(1) </a:t>
            </a:r>
            <a:r>
              <a:rPr lang="ko-KR" altLang="en-US" sz="2000" dirty="0" smtClean="0">
                <a:solidFill>
                  <a:srgbClr val="482E53"/>
                </a:solidFill>
                <a:latin typeface="210 청춘서당 R" pitchFamily="18" charset="-127"/>
                <a:ea typeface="210 청춘서당 R" pitchFamily="18" charset="-127"/>
              </a:rPr>
              <a:t>게임을 시작하면 숫자 </a:t>
            </a:r>
            <a:r>
              <a:rPr lang="en-US" altLang="ko-KR" sz="2000" dirty="0" smtClean="0">
                <a:solidFill>
                  <a:srgbClr val="482E53"/>
                </a:solidFill>
                <a:latin typeface="210 청춘서당 R" pitchFamily="18" charset="-127"/>
                <a:ea typeface="210 청춘서당 R" pitchFamily="18" charset="-127"/>
              </a:rPr>
              <a:t>2,4</a:t>
            </a:r>
            <a:r>
              <a:rPr lang="ko-KR" altLang="en-US" sz="2000" dirty="0" smtClean="0">
                <a:solidFill>
                  <a:srgbClr val="482E53"/>
                </a:solidFill>
                <a:latin typeface="210 청춘서당 R" pitchFamily="18" charset="-127"/>
                <a:ea typeface="210 청춘서당 R" pitchFamily="18" charset="-127"/>
              </a:rPr>
              <a:t>가 두개 나타남</a:t>
            </a:r>
            <a:endParaRPr lang="en-US" altLang="ko-KR" sz="2000" dirty="0" smtClean="0">
              <a:solidFill>
                <a:srgbClr val="482E53"/>
              </a:solidFill>
              <a:latin typeface="210 청춘서당 R" pitchFamily="18" charset="-127"/>
              <a:ea typeface="210 청춘서당 R" pitchFamily="18" charset="-127"/>
            </a:endParaRPr>
          </a:p>
          <a:p>
            <a:r>
              <a:rPr lang="en-US" altLang="ko-KR" sz="2000" dirty="0" smtClean="0">
                <a:solidFill>
                  <a:srgbClr val="482E53"/>
                </a:solidFill>
                <a:latin typeface="210 청춘서당 R" pitchFamily="18" charset="-127"/>
                <a:ea typeface="210 청춘서당 R" pitchFamily="18" charset="-127"/>
              </a:rPr>
              <a:t>(2) </a:t>
            </a:r>
            <a:r>
              <a:rPr lang="ko-KR" altLang="en-US" sz="2000" dirty="0" smtClean="0">
                <a:solidFill>
                  <a:srgbClr val="482E53"/>
                </a:solidFill>
                <a:latin typeface="210 청춘서당 R" pitchFamily="18" charset="-127"/>
                <a:ea typeface="210 청춘서당 R" pitchFamily="18" charset="-127"/>
              </a:rPr>
              <a:t>게임방법은 같은 숫자끼리 만나게 되면 서로 합산 됨</a:t>
            </a:r>
            <a:r>
              <a:rPr lang="en-US" altLang="ko-KR" sz="2000" dirty="0" smtClean="0">
                <a:solidFill>
                  <a:srgbClr val="482E53"/>
                </a:solidFill>
                <a:latin typeface="210 청춘서당 R" pitchFamily="18" charset="-127"/>
                <a:ea typeface="210 청춘서당 R" pitchFamily="18" charset="-127"/>
              </a:rPr>
              <a:t>. </a:t>
            </a:r>
          </a:p>
          <a:p>
            <a:r>
              <a:rPr lang="en-US" altLang="ko-KR" sz="2000" dirty="0" smtClean="0">
                <a:solidFill>
                  <a:srgbClr val="482E53"/>
                </a:solidFill>
                <a:latin typeface="210 청춘서당 R" pitchFamily="18" charset="-127"/>
                <a:ea typeface="210 청춘서당 R" pitchFamily="18" charset="-127"/>
              </a:rPr>
              <a:t>(3) </a:t>
            </a:r>
            <a:r>
              <a:rPr lang="ko-KR" altLang="en-US" sz="2000" dirty="0" smtClean="0">
                <a:solidFill>
                  <a:srgbClr val="482E53"/>
                </a:solidFill>
                <a:latin typeface="210 청춘서당 R" pitchFamily="18" charset="-127"/>
                <a:ea typeface="210 청춘서당 R" pitchFamily="18" charset="-127"/>
              </a:rPr>
              <a:t>계속해서 </a:t>
            </a:r>
            <a:r>
              <a:rPr lang="en-US" altLang="ko-KR" sz="2000" dirty="0" smtClean="0">
                <a:solidFill>
                  <a:srgbClr val="482E53"/>
                </a:solidFill>
                <a:latin typeface="210 청춘서당 R" pitchFamily="18" charset="-127"/>
                <a:ea typeface="210 청춘서당 R" pitchFamily="18" charset="-127"/>
              </a:rPr>
              <a:t>2 -&gt; 4 -&gt; 8 -&gt; 16 ... </a:t>
            </a:r>
            <a:r>
              <a:rPr lang="ko-KR" altLang="en-US" sz="2000" dirty="0" smtClean="0">
                <a:solidFill>
                  <a:srgbClr val="482E53"/>
                </a:solidFill>
                <a:latin typeface="210 청춘서당 R" pitchFamily="18" charset="-127"/>
                <a:ea typeface="210 청춘서당 R" pitchFamily="18" charset="-127"/>
              </a:rPr>
              <a:t>이렇게 더해 짐</a:t>
            </a:r>
            <a:r>
              <a:rPr lang="en-US" altLang="ko-KR" sz="2000" dirty="0" smtClean="0">
                <a:solidFill>
                  <a:srgbClr val="482E53"/>
                </a:solidFill>
                <a:latin typeface="210 청춘서당 R" pitchFamily="18" charset="-127"/>
                <a:ea typeface="210 청춘서당 R" pitchFamily="18" charset="-127"/>
              </a:rPr>
              <a:t>. </a:t>
            </a:r>
          </a:p>
          <a:p>
            <a:r>
              <a:rPr lang="en-US" altLang="ko-KR" sz="2000" dirty="0" smtClean="0">
                <a:solidFill>
                  <a:srgbClr val="482E53"/>
                </a:solidFill>
                <a:latin typeface="210 청춘서당 R" pitchFamily="18" charset="-127"/>
                <a:ea typeface="210 청춘서당 R" pitchFamily="18" charset="-127"/>
              </a:rPr>
              <a:t>      </a:t>
            </a:r>
            <a:r>
              <a:rPr lang="ko-KR" altLang="en-US" sz="2000" dirty="0" smtClean="0">
                <a:solidFill>
                  <a:srgbClr val="482E53"/>
                </a:solidFill>
                <a:latin typeface="210 청춘서당 R" pitchFamily="18" charset="-127"/>
                <a:ea typeface="210 청춘서당 R" pitchFamily="18" charset="-127"/>
              </a:rPr>
              <a:t>숫자 </a:t>
            </a:r>
            <a:r>
              <a:rPr lang="en-US" altLang="ko-KR" sz="2000" dirty="0" smtClean="0">
                <a:solidFill>
                  <a:srgbClr val="482E53"/>
                </a:solidFill>
                <a:latin typeface="210 청춘서당 R" pitchFamily="18" charset="-127"/>
                <a:ea typeface="210 청춘서당 R" pitchFamily="18" charset="-127"/>
              </a:rPr>
              <a:t>2</a:t>
            </a:r>
            <a:r>
              <a:rPr lang="ko-KR" altLang="en-US" sz="2000" dirty="0" smtClean="0">
                <a:solidFill>
                  <a:srgbClr val="482E53"/>
                </a:solidFill>
                <a:latin typeface="210 청춘서당 R" pitchFamily="18" charset="-127"/>
                <a:ea typeface="210 청춘서당 R" pitchFamily="18" charset="-127"/>
              </a:rPr>
              <a:t>의 배수 숫자들을 계속 합산해서  </a:t>
            </a:r>
            <a:endParaRPr lang="en-US" altLang="ko-KR" sz="2000" dirty="0" smtClean="0">
              <a:solidFill>
                <a:srgbClr val="482E53"/>
              </a:solidFill>
              <a:latin typeface="210 청춘서당 R" pitchFamily="18" charset="-127"/>
              <a:ea typeface="210 청춘서당 R" pitchFamily="18" charset="-127"/>
            </a:endParaRPr>
          </a:p>
          <a:p>
            <a:r>
              <a:rPr lang="ko-KR" altLang="en-US" sz="2000" dirty="0" smtClean="0">
                <a:solidFill>
                  <a:srgbClr val="482E53"/>
                </a:solidFill>
                <a:latin typeface="210 청춘서당 R" pitchFamily="18" charset="-127"/>
                <a:ea typeface="210 청춘서당 R" pitchFamily="18" charset="-127"/>
              </a:rPr>
              <a:t>      점점 큰 숫자를 만들어가는 게임</a:t>
            </a:r>
            <a:endParaRPr lang="en-US" altLang="ko-KR" sz="2000" dirty="0" smtClean="0">
              <a:solidFill>
                <a:srgbClr val="482E53"/>
              </a:solidFill>
              <a:latin typeface="210 청춘서당 R" pitchFamily="18" charset="-127"/>
              <a:ea typeface="210 청춘서당 R" pitchFamily="18" charset="-127"/>
            </a:endParaRPr>
          </a:p>
          <a:p>
            <a:r>
              <a:rPr lang="en-US" altLang="ko-KR" sz="2000" dirty="0" smtClean="0">
                <a:solidFill>
                  <a:srgbClr val="482E53"/>
                </a:solidFill>
                <a:latin typeface="210 청춘서당 R" pitchFamily="18" charset="-127"/>
                <a:ea typeface="210 청춘서당 R" pitchFamily="18" charset="-127"/>
              </a:rPr>
              <a:t>(4) </a:t>
            </a:r>
            <a:r>
              <a:rPr lang="ko-KR" altLang="en-US" sz="2000" dirty="0" smtClean="0">
                <a:solidFill>
                  <a:srgbClr val="482E53"/>
                </a:solidFill>
                <a:latin typeface="210 청춘서당 R" pitchFamily="18" charset="-127"/>
                <a:ea typeface="210 청춘서당 R" pitchFamily="18" charset="-127"/>
              </a:rPr>
              <a:t>만약 모든 공간이 숫자로 막혀버린다면 </a:t>
            </a:r>
            <a:endParaRPr lang="en-US" altLang="ko-KR" sz="2000" dirty="0" smtClean="0">
              <a:solidFill>
                <a:srgbClr val="482E53"/>
              </a:solidFill>
              <a:latin typeface="210 청춘서당 R" pitchFamily="18" charset="-127"/>
              <a:ea typeface="210 청춘서당 R" pitchFamily="18" charset="-127"/>
            </a:endParaRPr>
          </a:p>
          <a:p>
            <a:r>
              <a:rPr lang="en-US" altLang="ko-KR" sz="2000" dirty="0" smtClean="0">
                <a:solidFill>
                  <a:srgbClr val="482E53"/>
                </a:solidFill>
                <a:latin typeface="210 청춘서당 R" pitchFamily="18" charset="-127"/>
                <a:ea typeface="210 청춘서당 R" pitchFamily="18" charset="-127"/>
              </a:rPr>
              <a:t>      </a:t>
            </a:r>
            <a:r>
              <a:rPr lang="ko-KR" altLang="en-US" sz="2000" dirty="0" smtClean="0">
                <a:solidFill>
                  <a:srgbClr val="482E53"/>
                </a:solidFill>
                <a:latin typeface="210 청춘서당 R" pitchFamily="18" charset="-127"/>
                <a:ea typeface="210 청춘서당 R" pitchFamily="18" charset="-127"/>
              </a:rPr>
              <a:t>이 게임은 지게 됨</a:t>
            </a:r>
            <a:r>
              <a:rPr lang="en-US" altLang="ko-KR" sz="2000" dirty="0" smtClean="0">
                <a:solidFill>
                  <a:srgbClr val="482E53"/>
                </a:solidFill>
                <a:latin typeface="210 청춘서당 R" pitchFamily="18" charset="-127"/>
                <a:ea typeface="210 청춘서당 R" pitchFamily="18" charset="-127"/>
              </a:rPr>
              <a:t>(</a:t>
            </a:r>
            <a:r>
              <a:rPr lang="ko-KR" altLang="en-US" sz="2000" dirty="0" smtClean="0">
                <a:solidFill>
                  <a:srgbClr val="482E53"/>
                </a:solidFill>
                <a:latin typeface="210 청춘서당 R" pitchFamily="18" charset="-127"/>
                <a:ea typeface="210 청춘서당 R" pitchFamily="18" charset="-127"/>
              </a:rPr>
              <a:t>끝남</a:t>
            </a:r>
            <a:r>
              <a:rPr lang="en-US" altLang="ko-KR" sz="2000" dirty="0" smtClean="0">
                <a:solidFill>
                  <a:srgbClr val="482E53"/>
                </a:solidFill>
                <a:latin typeface="210 청춘서당 R" pitchFamily="18" charset="-127"/>
                <a:ea typeface="210 청춘서당 R" pitchFamily="18" charset="-127"/>
              </a:rPr>
              <a:t>).</a:t>
            </a:r>
            <a:endParaRPr lang="ko-KR" altLang="en-US" sz="2000" dirty="0">
              <a:solidFill>
                <a:srgbClr val="482E53"/>
              </a:solidFill>
              <a:latin typeface="210 청춘서당 R" pitchFamily="18" charset="-127"/>
              <a:ea typeface="210 청춘서당 R" pitchFamily="18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l="32574" t="15033" r="44706" b="20256"/>
          <a:stretch>
            <a:fillRect/>
          </a:stretch>
        </p:blipFill>
        <p:spPr bwMode="auto">
          <a:xfrm>
            <a:off x="5914466" y="468234"/>
            <a:ext cx="2770094" cy="3980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67260474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3010" y="153960"/>
            <a:ext cx="50465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rgbClr val="BF2F58"/>
                </a:solidFill>
                <a:latin typeface="210 썬플라워 B" pitchFamily="18" charset="-127"/>
                <a:ea typeface="210 썬플라워 B" pitchFamily="18" charset="-127"/>
              </a:rPr>
              <a:t>프로젝트 개요 및 기능</a:t>
            </a:r>
            <a:endParaRPr lang="ko-KR" altLang="en-US" sz="4000" dirty="0">
              <a:solidFill>
                <a:srgbClr val="BF2F58"/>
              </a:solidFill>
              <a:latin typeface="210 썬플라워 B" pitchFamily="18" charset="-127"/>
              <a:ea typeface="210 썬플라워 B" pitchFamily="18" charset="-127"/>
            </a:endParaRPr>
          </a:p>
        </p:txBody>
      </p:sp>
      <p:sp>
        <p:nvSpPr>
          <p:cNvPr id="10" name="내용 개체 틀 9"/>
          <p:cNvSpPr>
            <a:spLocks noGrp="1"/>
          </p:cNvSpPr>
          <p:nvPr>
            <p:ph idx="1"/>
          </p:nvPr>
        </p:nvSpPr>
        <p:spPr>
          <a:xfrm>
            <a:off x="778120" y="1262918"/>
            <a:ext cx="7886700" cy="1629752"/>
          </a:xfrm>
        </p:spPr>
        <p:txBody>
          <a:bodyPr/>
          <a:lstStyle/>
          <a:p>
            <a:pPr>
              <a:buNone/>
            </a:pPr>
            <a:r>
              <a:rPr lang="en-US" altLang="ko-KR" dirty="0" smtClean="0">
                <a:solidFill>
                  <a:srgbClr val="482E53"/>
                </a:solidFill>
                <a:latin typeface="210 청춘서당 R" pitchFamily="18" charset="-127"/>
                <a:ea typeface="210 청춘서당 R" pitchFamily="18" charset="-127"/>
              </a:rPr>
              <a:t>(1) </a:t>
            </a:r>
            <a:r>
              <a:rPr lang="ko-KR" altLang="en-US" dirty="0" smtClean="0">
                <a:solidFill>
                  <a:srgbClr val="482E53"/>
                </a:solidFill>
                <a:latin typeface="210 청춘서당 R" pitchFamily="18" charset="-127"/>
                <a:ea typeface="210 청춘서당 R" pitchFamily="18" charset="-127"/>
              </a:rPr>
              <a:t>쉽게 이용할 수 있는 간단한 게임</a:t>
            </a:r>
          </a:p>
          <a:p>
            <a:pPr>
              <a:buNone/>
            </a:pPr>
            <a:r>
              <a:rPr lang="en-US" altLang="ko-KR" dirty="0" smtClean="0">
                <a:solidFill>
                  <a:srgbClr val="482E53"/>
                </a:solidFill>
                <a:latin typeface="210 청춘서당 R" pitchFamily="18" charset="-127"/>
                <a:ea typeface="210 청춘서당 R" pitchFamily="18" charset="-127"/>
              </a:rPr>
              <a:t>(2) </a:t>
            </a:r>
            <a:r>
              <a:rPr lang="ko-KR" altLang="en-US" dirty="0" smtClean="0">
                <a:solidFill>
                  <a:srgbClr val="482E53"/>
                </a:solidFill>
                <a:latin typeface="210 청춘서당 R" pitchFamily="18" charset="-127"/>
                <a:ea typeface="210 청춘서당 R" pitchFamily="18" charset="-127"/>
              </a:rPr>
              <a:t>메뉴를 이용해 난이도 조절 가능</a:t>
            </a:r>
          </a:p>
          <a:p>
            <a:pPr>
              <a:buNone/>
            </a:pPr>
            <a:r>
              <a:rPr lang="en-US" altLang="ko-KR" dirty="0" smtClean="0">
                <a:solidFill>
                  <a:srgbClr val="482E53"/>
                </a:solidFill>
                <a:latin typeface="210 청춘서당 R" pitchFamily="18" charset="-127"/>
                <a:ea typeface="210 청춘서당 R" pitchFamily="18" charset="-127"/>
              </a:rPr>
              <a:t>(3) </a:t>
            </a:r>
            <a:r>
              <a:rPr lang="ko-KR" altLang="en-US" dirty="0" err="1" smtClean="0">
                <a:solidFill>
                  <a:srgbClr val="482E53"/>
                </a:solidFill>
                <a:latin typeface="210 청춘서당 R" pitchFamily="18" charset="-127"/>
                <a:ea typeface="210 청춘서당 R" pitchFamily="18" charset="-127"/>
              </a:rPr>
              <a:t>키조작을</a:t>
            </a:r>
            <a:r>
              <a:rPr lang="ko-KR" altLang="en-US" dirty="0" smtClean="0">
                <a:solidFill>
                  <a:srgbClr val="482E53"/>
                </a:solidFill>
                <a:latin typeface="210 청춘서당 R" pitchFamily="18" charset="-127"/>
                <a:ea typeface="210 청춘서당 R" pitchFamily="18" charset="-127"/>
              </a:rPr>
              <a:t> 다양한 위치에서 할 수 있음</a:t>
            </a:r>
          </a:p>
          <a:p>
            <a:pPr>
              <a:buNone/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5989" t="46285" r="15326" b="27955"/>
          <a:stretch/>
        </p:blipFill>
        <p:spPr>
          <a:xfrm>
            <a:off x="564556" y="2743663"/>
            <a:ext cx="6697890" cy="3765691"/>
          </a:xfrm>
          <a:prstGeom prst="rect">
            <a:avLst/>
          </a:prstGeom>
        </p:spPr>
      </p:pic>
      <p:sp>
        <p:nvSpPr>
          <p:cNvPr id="6" name="도넛 5"/>
          <p:cNvSpPr/>
          <p:nvPr/>
        </p:nvSpPr>
        <p:spPr>
          <a:xfrm>
            <a:off x="5503985" y="5460023"/>
            <a:ext cx="1169376" cy="852854"/>
          </a:xfrm>
          <a:prstGeom prst="donut">
            <a:avLst>
              <a:gd name="adj" fmla="val 10601"/>
            </a:avLst>
          </a:prstGeom>
          <a:solidFill>
            <a:srgbClr val="BF2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도넛 6"/>
          <p:cNvSpPr/>
          <p:nvPr/>
        </p:nvSpPr>
        <p:spPr>
          <a:xfrm>
            <a:off x="1189893" y="3924300"/>
            <a:ext cx="1318846" cy="984739"/>
          </a:xfrm>
          <a:prstGeom prst="donut">
            <a:avLst>
              <a:gd name="adj" fmla="val 9815"/>
            </a:avLst>
          </a:prstGeom>
          <a:solidFill>
            <a:srgbClr val="BF2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도넛 7"/>
          <p:cNvSpPr/>
          <p:nvPr/>
        </p:nvSpPr>
        <p:spPr>
          <a:xfrm>
            <a:off x="4627685" y="3941884"/>
            <a:ext cx="1318846" cy="984739"/>
          </a:xfrm>
          <a:prstGeom prst="donut">
            <a:avLst>
              <a:gd name="adj" fmla="val 9821"/>
            </a:avLst>
          </a:prstGeom>
          <a:solidFill>
            <a:srgbClr val="BF2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7260474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3010" y="153960"/>
            <a:ext cx="45544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rgbClr val="BF2F58"/>
                </a:solidFill>
                <a:latin typeface="210 썬플라워 B" pitchFamily="18" charset="-127"/>
                <a:ea typeface="210 썬플라워 B" pitchFamily="18" charset="-127"/>
              </a:rPr>
              <a:t>설계 및 시스템 구조</a:t>
            </a:r>
            <a:endParaRPr lang="ko-KR" altLang="en-US" sz="4000" dirty="0">
              <a:solidFill>
                <a:srgbClr val="BF2F58"/>
              </a:solidFill>
              <a:latin typeface="210 썬플라워 B" pitchFamily="18" charset="-127"/>
              <a:ea typeface="210 썬플라워 B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60000" y="1318017"/>
            <a:ext cx="2070340" cy="672860"/>
          </a:xfrm>
          <a:prstGeom prst="roundRect">
            <a:avLst/>
          </a:prstGeom>
          <a:solidFill>
            <a:srgbClr val="AE40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Karmatic Arcade" pitchFamily="2" charset="0"/>
              </a:rPr>
              <a:t>MAIN</a:t>
            </a:r>
            <a:endParaRPr lang="ko-KR" altLang="en-US" sz="2000" dirty="0">
              <a:latin typeface="Karmatic Arcade" pitchFamily="2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60000" y="3057681"/>
            <a:ext cx="2070340" cy="672860"/>
          </a:xfrm>
          <a:prstGeom prst="roundRect">
            <a:avLst/>
          </a:prstGeom>
          <a:solidFill>
            <a:srgbClr val="AE40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Karmatic Arcade" pitchFamily="2" charset="0"/>
              </a:rPr>
              <a:t>MODE</a:t>
            </a:r>
            <a:endParaRPr lang="ko-KR" altLang="en-US" sz="2000" dirty="0">
              <a:latin typeface="Karmatic Arcade" pitchFamily="2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60000" y="2186577"/>
            <a:ext cx="2070340" cy="672860"/>
          </a:xfrm>
          <a:prstGeom prst="roundRect">
            <a:avLst/>
          </a:prstGeom>
          <a:solidFill>
            <a:srgbClr val="AE40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Karmatic Arcade" pitchFamily="2" charset="0"/>
              </a:rPr>
              <a:t>MENU</a:t>
            </a:r>
            <a:endParaRPr lang="ko-KR" altLang="en-US" sz="2000" dirty="0">
              <a:latin typeface="Karmatic Arcade" pitchFamily="2" charset="0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60000" y="4794404"/>
            <a:ext cx="2070340" cy="672860"/>
          </a:xfrm>
          <a:prstGeom prst="roundRect">
            <a:avLst/>
          </a:prstGeom>
          <a:solidFill>
            <a:srgbClr val="AE40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Karmatic Arcade" pitchFamily="2" charset="0"/>
              </a:rPr>
              <a:t>RECORD</a:t>
            </a:r>
            <a:endParaRPr lang="ko-KR" altLang="en-US" sz="2000" dirty="0">
              <a:latin typeface="Karmatic Arcade" pitchFamily="2" charset="0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60000" y="3930769"/>
            <a:ext cx="2070340" cy="672860"/>
          </a:xfrm>
          <a:prstGeom prst="roundRect">
            <a:avLst/>
          </a:prstGeom>
          <a:solidFill>
            <a:srgbClr val="AE40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Karmatic Arcade" pitchFamily="2" charset="0"/>
              </a:rPr>
              <a:t>HELP</a:t>
            </a:r>
            <a:endParaRPr lang="ko-KR" altLang="en-US" sz="2000" dirty="0">
              <a:latin typeface="Karmatic Arcade" pitchFamily="2" charset="0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60000" y="5663625"/>
            <a:ext cx="2070340" cy="672860"/>
          </a:xfrm>
          <a:prstGeom prst="roundRect">
            <a:avLst/>
          </a:prstGeom>
          <a:solidFill>
            <a:srgbClr val="AE40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Karmatic Arcade" pitchFamily="2" charset="0"/>
              </a:rPr>
              <a:t>SIZE</a:t>
            </a:r>
            <a:endParaRPr lang="ko-KR" altLang="en-US" sz="2000" dirty="0">
              <a:latin typeface="Karmatic Arcade" pitchFamily="2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584938" y="1345223"/>
            <a:ext cx="5838093" cy="615462"/>
          </a:xfrm>
          <a:prstGeom prst="rect">
            <a:avLst/>
          </a:prstGeom>
          <a:solidFill>
            <a:srgbClr val="F1C7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rgbClr val="482E53"/>
                </a:solidFill>
                <a:latin typeface="210 청춘서당 R" pitchFamily="18" charset="-127"/>
                <a:ea typeface="210 청춘서당 R" pitchFamily="18" charset="-127"/>
              </a:rPr>
              <a:t>전체적으로 게임 실행 </a:t>
            </a:r>
            <a:r>
              <a:rPr lang="en-US" altLang="ko-KR" sz="2000" dirty="0" smtClean="0">
                <a:solidFill>
                  <a:srgbClr val="482E53"/>
                </a:solidFill>
                <a:latin typeface="210 청춘서당 R" pitchFamily="18" charset="-127"/>
                <a:ea typeface="210 청춘서당 R" pitchFamily="18" charset="-127"/>
              </a:rPr>
              <a:t>, </a:t>
            </a:r>
            <a:r>
              <a:rPr lang="ko-KR" altLang="en-US" sz="2000" dirty="0" smtClean="0">
                <a:solidFill>
                  <a:srgbClr val="482E53"/>
                </a:solidFill>
                <a:latin typeface="210 청춘서당 R" pitchFamily="18" charset="-127"/>
                <a:ea typeface="210 청춘서당 R" pitchFamily="18" charset="-127"/>
              </a:rPr>
              <a:t>나가기</a:t>
            </a:r>
            <a:endParaRPr lang="ko-KR" altLang="en-US" sz="2000" dirty="0">
              <a:solidFill>
                <a:srgbClr val="482E53"/>
              </a:solidFill>
              <a:latin typeface="210 청춘서당 R" pitchFamily="18" charset="-127"/>
              <a:ea typeface="210 청춘서당 R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584938" y="2224456"/>
            <a:ext cx="5838093" cy="615462"/>
          </a:xfrm>
          <a:prstGeom prst="rect">
            <a:avLst/>
          </a:prstGeom>
          <a:solidFill>
            <a:srgbClr val="F1C7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rgbClr val="482E53"/>
                </a:solidFill>
                <a:latin typeface="210 청춘서당 R" pitchFamily="18" charset="-127"/>
                <a:ea typeface="210 청춘서당 R" pitchFamily="18" charset="-127"/>
              </a:rPr>
              <a:t>처음 화면 </a:t>
            </a:r>
            <a:r>
              <a:rPr lang="en-US" altLang="ko-KR" sz="2000" dirty="0" smtClean="0">
                <a:solidFill>
                  <a:srgbClr val="482E53"/>
                </a:solidFill>
                <a:latin typeface="210 청춘서당 R" pitchFamily="18" charset="-127"/>
                <a:ea typeface="210 청춘서당 R" pitchFamily="18" charset="-127"/>
              </a:rPr>
              <a:t>(</a:t>
            </a:r>
            <a:r>
              <a:rPr lang="ko-KR" altLang="en-US" sz="2000" dirty="0" smtClean="0">
                <a:solidFill>
                  <a:srgbClr val="482E53"/>
                </a:solidFill>
                <a:latin typeface="210 청춘서당 R" pitchFamily="18" charset="-127"/>
                <a:ea typeface="210 청춘서당 R" pitchFamily="18" charset="-127"/>
              </a:rPr>
              <a:t>게임실행</a:t>
            </a:r>
            <a:r>
              <a:rPr lang="en-US" altLang="ko-KR" sz="2000" dirty="0" smtClean="0">
                <a:solidFill>
                  <a:srgbClr val="482E53"/>
                </a:solidFill>
                <a:latin typeface="210 청춘서당 R" pitchFamily="18" charset="-127"/>
                <a:ea typeface="210 청춘서당 R" pitchFamily="18" charset="-127"/>
              </a:rPr>
              <a:t>,</a:t>
            </a:r>
            <a:r>
              <a:rPr lang="ko-KR" altLang="en-US" sz="2000" dirty="0" smtClean="0">
                <a:solidFill>
                  <a:srgbClr val="482E53"/>
                </a:solidFill>
                <a:latin typeface="210 청춘서당 R" pitchFamily="18" charset="-127"/>
                <a:ea typeface="210 청춘서당 R" pitchFamily="18" charset="-127"/>
              </a:rPr>
              <a:t>옵션</a:t>
            </a:r>
            <a:r>
              <a:rPr lang="en-US" altLang="ko-KR" sz="2000" dirty="0" smtClean="0">
                <a:solidFill>
                  <a:srgbClr val="482E53"/>
                </a:solidFill>
                <a:latin typeface="210 청춘서당 R" pitchFamily="18" charset="-127"/>
                <a:ea typeface="210 청춘서당 R" pitchFamily="18" charset="-127"/>
              </a:rPr>
              <a:t>,</a:t>
            </a:r>
            <a:r>
              <a:rPr lang="ko-KR" altLang="en-US" sz="2000" dirty="0" smtClean="0">
                <a:solidFill>
                  <a:srgbClr val="482E53"/>
                </a:solidFill>
                <a:latin typeface="210 청춘서당 R" pitchFamily="18" charset="-127"/>
                <a:ea typeface="210 청춘서당 R" pitchFamily="18" charset="-127"/>
              </a:rPr>
              <a:t>기록</a:t>
            </a:r>
            <a:r>
              <a:rPr lang="en-US" altLang="ko-KR" sz="2000" dirty="0" smtClean="0">
                <a:solidFill>
                  <a:srgbClr val="482E53"/>
                </a:solidFill>
                <a:latin typeface="210 청춘서당 R" pitchFamily="18" charset="-127"/>
                <a:ea typeface="210 청춘서당 R" pitchFamily="18" charset="-127"/>
              </a:rPr>
              <a:t>,</a:t>
            </a:r>
            <a:r>
              <a:rPr lang="ko-KR" altLang="en-US" sz="2000" dirty="0" smtClean="0">
                <a:solidFill>
                  <a:srgbClr val="482E53"/>
                </a:solidFill>
                <a:latin typeface="210 청춘서당 R" pitchFamily="18" charset="-127"/>
                <a:ea typeface="210 청춘서당 R" pitchFamily="18" charset="-127"/>
              </a:rPr>
              <a:t>도움말</a:t>
            </a:r>
            <a:r>
              <a:rPr lang="en-US" altLang="ko-KR" sz="2000" dirty="0" smtClean="0">
                <a:solidFill>
                  <a:srgbClr val="482E53"/>
                </a:solidFill>
                <a:latin typeface="210 청춘서당 R" pitchFamily="18" charset="-127"/>
                <a:ea typeface="210 청춘서당 R" pitchFamily="18" charset="-127"/>
              </a:rPr>
              <a:t>,</a:t>
            </a:r>
            <a:r>
              <a:rPr lang="ko-KR" altLang="en-US" sz="2000" dirty="0" smtClean="0">
                <a:solidFill>
                  <a:srgbClr val="482E53"/>
                </a:solidFill>
                <a:latin typeface="210 청춘서당 R" pitchFamily="18" charset="-127"/>
                <a:ea typeface="210 청춘서당 R" pitchFamily="18" charset="-127"/>
              </a:rPr>
              <a:t>나가기</a:t>
            </a:r>
            <a:r>
              <a:rPr lang="en-US" altLang="ko-KR" sz="2000" dirty="0" smtClean="0">
                <a:solidFill>
                  <a:srgbClr val="482E53"/>
                </a:solidFill>
                <a:latin typeface="210 청춘서당 R" pitchFamily="18" charset="-127"/>
                <a:ea typeface="210 청춘서당 R" pitchFamily="18" charset="-127"/>
              </a:rPr>
              <a:t>)</a:t>
            </a:r>
            <a:endParaRPr lang="ko-KR" altLang="en-US" sz="2000" dirty="0">
              <a:solidFill>
                <a:srgbClr val="482E53"/>
              </a:solidFill>
              <a:latin typeface="210 청춘서당 R" pitchFamily="18" charset="-127"/>
              <a:ea typeface="210 청춘서당 R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84938" y="3086103"/>
            <a:ext cx="5838093" cy="615462"/>
          </a:xfrm>
          <a:prstGeom prst="rect">
            <a:avLst/>
          </a:prstGeom>
          <a:solidFill>
            <a:srgbClr val="F1C7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rgbClr val="482E53"/>
                </a:solidFill>
                <a:latin typeface="210 청춘서당 R" pitchFamily="18" charset="-127"/>
                <a:ea typeface="210 청춘서당 R" pitchFamily="18" charset="-127"/>
              </a:rPr>
              <a:t>각종 모드 탑재 </a:t>
            </a:r>
            <a:r>
              <a:rPr lang="en-US" altLang="ko-KR" sz="2000" dirty="0" smtClean="0">
                <a:solidFill>
                  <a:srgbClr val="482E53"/>
                </a:solidFill>
                <a:latin typeface="210 청춘서당 R" pitchFamily="18" charset="-127"/>
                <a:ea typeface="210 청춘서당 R" pitchFamily="18" charset="-127"/>
              </a:rPr>
              <a:t>(block, canon, echo)</a:t>
            </a:r>
            <a:endParaRPr lang="ko-KR" altLang="en-US" sz="2000" dirty="0">
              <a:solidFill>
                <a:srgbClr val="482E53"/>
              </a:solidFill>
              <a:latin typeface="210 청춘서당 R" pitchFamily="18" charset="-127"/>
              <a:ea typeface="210 청춘서당 R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584938" y="3956538"/>
            <a:ext cx="5838093" cy="615462"/>
          </a:xfrm>
          <a:prstGeom prst="rect">
            <a:avLst/>
          </a:prstGeom>
          <a:solidFill>
            <a:srgbClr val="F1C7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rgbClr val="482E53"/>
                </a:solidFill>
                <a:latin typeface="210 청춘서당 R" pitchFamily="18" charset="-127"/>
                <a:ea typeface="210 청춘서당 R" pitchFamily="18" charset="-127"/>
              </a:rPr>
              <a:t>게임실행에 대한 도움말</a:t>
            </a:r>
            <a:endParaRPr lang="ko-KR" altLang="en-US" sz="2000" dirty="0">
              <a:solidFill>
                <a:srgbClr val="482E53"/>
              </a:solidFill>
              <a:latin typeface="210 청춘서당 R" pitchFamily="18" charset="-127"/>
              <a:ea typeface="210 청춘서당 R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584938" y="4844561"/>
            <a:ext cx="5838093" cy="615462"/>
          </a:xfrm>
          <a:prstGeom prst="rect">
            <a:avLst/>
          </a:prstGeom>
          <a:solidFill>
            <a:srgbClr val="F1C7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rgbClr val="482E53"/>
                </a:solidFill>
                <a:latin typeface="210 청춘서당 R" pitchFamily="18" charset="-127"/>
                <a:ea typeface="210 청춘서당 R" pitchFamily="18" charset="-127"/>
              </a:rPr>
              <a:t>게임 실행 후 기록을 남겨 순위 매김</a:t>
            </a:r>
            <a:endParaRPr lang="ko-KR" altLang="en-US" sz="2000" dirty="0">
              <a:solidFill>
                <a:srgbClr val="482E53"/>
              </a:solidFill>
              <a:latin typeface="210 청춘서당 R" pitchFamily="18" charset="-127"/>
              <a:ea typeface="210 청춘서당 R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84938" y="5697415"/>
            <a:ext cx="5838093" cy="615462"/>
          </a:xfrm>
          <a:prstGeom prst="rect">
            <a:avLst/>
          </a:prstGeom>
          <a:solidFill>
            <a:srgbClr val="F1C7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rgbClr val="482E53"/>
                </a:solidFill>
                <a:latin typeface="210 청춘서당 R" pitchFamily="18" charset="-127"/>
                <a:ea typeface="210 청춘서당 R" pitchFamily="18" charset="-127"/>
              </a:rPr>
              <a:t>게임 블록의 난이도 조절 </a:t>
            </a:r>
            <a:r>
              <a:rPr lang="en-US" altLang="ko-KR" sz="2000" dirty="0" smtClean="0">
                <a:solidFill>
                  <a:srgbClr val="482E53"/>
                </a:solidFill>
                <a:latin typeface="210 청춘서당 R" pitchFamily="18" charset="-127"/>
                <a:ea typeface="210 청춘서당 R" pitchFamily="18" charset="-127"/>
              </a:rPr>
              <a:t>(4x4, 5x5, .. 8x8)</a:t>
            </a:r>
            <a:endParaRPr lang="ko-KR" altLang="en-US" sz="2000" dirty="0">
              <a:solidFill>
                <a:srgbClr val="482E53"/>
              </a:solidFill>
              <a:latin typeface="210 청춘서당 R" pitchFamily="18" charset="-127"/>
              <a:ea typeface="210 청춘서당 R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7260474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3010" y="153960"/>
            <a:ext cx="22974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rgbClr val="BF2F58"/>
                </a:solidFill>
                <a:latin typeface="210 썬플라워 B" pitchFamily="18" charset="-127"/>
                <a:ea typeface="210 썬플라워 B" pitchFamily="18" charset="-127"/>
              </a:rPr>
              <a:t>구현 내용</a:t>
            </a:r>
            <a:endParaRPr lang="ko-KR" altLang="en-US" sz="4000" dirty="0">
              <a:solidFill>
                <a:srgbClr val="BF2F58"/>
              </a:solidFill>
              <a:latin typeface="210 썬플라워 B" pitchFamily="18" charset="-127"/>
              <a:ea typeface="210 썬플라워 B" pitchFamily="18" charset="-127"/>
            </a:endParaRPr>
          </a:p>
        </p:txBody>
      </p:sp>
      <p:pic>
        <p:nvPicPr>
          <p:cNvPr id="12" name="내용 개체 틀 11" descr="main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025184" y="1232889"/>
            <a:ext cx="6126480" cy="3672840"/>
          </a:xfrm>
        </p:spPr>
      </p:pic>
      <p:sp>
        <p:nvSpPr>
          <p:cNvPr id="13" name="TextBox 12"/>
          <p:cNvSpPr txBox="1"/>
          <p:nvPr/>
        </p:nvSpPr>
        <p:spPr>
          <a:xfrm>
            <a:off x="211016" y="5407269"/>
            <a:ext cx="6954715" cy="646331"/>
          </a:xfrm>
          <a:prstGeom prst="rect">
            <a:avLst/>
          </a:prstGeom>
          <a:solidFill>
            <a:srgbClr val="D86284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210 청춘서당 R" pitchFamily="18" charset="-127"/>
                <a:ea typeface="210 청춘서당 R" pitchFamily="18" charset="-127"/>
              </a:rPr>
              <a:t>첫 실행 시 게임실행</a:t>
            </a:r>
            <a:r>
              <a:rPr lang="en-US" altLang="ko-KR" dirty="0" smtClean="0">
                <a:solidFill>
                  <a:schemeClr val="bg1"/>
                </a:solidFill>
                <a:latin typeface="210 청춘서당 R" pitchFamily="18" charset="-127"/>
                <a:ea typeface="210 청춘서당 R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210 청춘서당 R" pitchFamily="18" charset="-127"/>
                <a:ea typeface="210 청춘서당 R" pitchFamily="18" charset="-127"/>
              </a:rPr>
              <a:t>옵션</a:t>
            </a:r>
            <a:r>
              <a:rPr lang="en-US" altLang="ko-KR" dirty="0" smtClean="0">
                <a:solidFill>
                  <a:schemeClr val="bg1"/>
                </a:solidFill>
                <a:latin typeface="210 청춘서당 R" pitchFamily="18" charset="-127"/>
                <a:ea typeface="210 청춘서당 R" pitchFamily="18" charset="-127"/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  <a:latin typeface="210 청춘서당 R" pitchFamily="18" charset="-127"/>
                <a:ea typeface="210 청춘서당 R" pitchFamily="18" charset="-127"/>
              </a:rPr>
              <a:t>난이도</a:t>
            </a:r>
            <a:r>
              <a:rPr lang="en-US" altLang="ko-KR" dirty="0" smtClean="0">
                <a:solidFill>
                  <a:schemeClr val="bg1"/>
                </a:solidFill>
                <a:latin typeface="210 청춘서당 R" pitchFamily="18" charset="-127"/>
                <a:ea typeface="210 청춘서당 R" pitchFamily="18" charset="-127"/>
              </a:rPr>
              <a:t>), </a:t>
            </a:r>
            <a:r>
              <a:rPr lang="ko-KR" altLang="en-US" dirty="0" smtClean="0">
                <a:solidFill>
                  <a:schemeClr val="bg1"/>
                </a:solidFill>
                <a:latin typeface="210 청춘서당 R" pitchFamily="18" charset="-127"/>
                <a:ea typeface="210 청춘서당 R" pitchFamily="18" charset="-127"/>
              </a:rPr>
              <a:t>기록</a:t>
            </a:r>
            <a:r>
              <a:rPr lang="en-US" altLang="ko-KR" dirty="0" smtClean="0">
                <a:solidFill>
                  <a:schemeClr val="bg1"/>
                </a:solidFill>
                <a:latin typeface="210 청춘서당 R" pitchFamily="18" charset="-127"/>
                <a:ea typeface="210 청춘서당 R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210 청춘서당 R" pitchFamily="18" charset="-127"/>
                <a:ea typeface="210 청춘서당 R" pitchFamily="18" charset="-127"/>
              </a:rPr>
              <a:t>도움말</a:t>
            </a:r>
            <a:r>
              <a:rPr lang="en-US" altLang="ko-KR" dirty="0" smtClean="0">
                <a:solidFill>
                  <a:schemeClr val="bg1"/>
                </a:solidFill>
                <a:latin typeface="210 청춘서당 R" pitchFamily="18" charset="-127"/>
                <a:ea typeface="210 청춘서당 R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210 청춘서당 R" pitchFamily="18" charset="-127"/>
                <a:ea typeface="210 청춘서당 R" pitchFamily="18" charset="-127"/>
              </a:rPr>
              <a:t>나가기를 </a:t>
            </a:r>
            <a:endParaRPr lang="en-US" altLang="ko-KR" dirty="0" smtClean="0">
              <a:solidFill>
                <a:schemeClr val="bg1"/>
              </a:solidFill>
              <a:latin typeface="210 청춘서당 R" pitchFamily="18" charset="-127"/>
              <a:ea typeface="210 청춘서당 R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210 청춘서당 R" pitchFamily="18" charset="-127"/>
                <a:ea typeface="210 청춘서당 R" pitchFamily="18" charset="-127"/>
              </a:rPr>
              <a:t>고를 수 있는 화면이 뜬다</a:t>
            </a:r>
            <a:endParaRPr lang="ko-KR" altLang="en-US" dirty="0">
              <a:solidFill>
                <a:schemeClr val="bg1"/>
              </a:solidFill>
              <a:latin typeface="210 청춘서당 R" pitchFamily="18" charset="-127"/>
              <a:ea typeface="210 청춘서당 R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7260474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3010" y="153960"/>
            <a:ext cx="22974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rgbClr val="BF2F58"/>
                </a:solidFill>
                <a:latin typeface="210 썬플라워 B" pitchFamily="18" charset="-127"/>
                <a:ea typeface="210 썬플라워 B" pitchFamily="18" charset="-127"/>
              </a:rPr>
              <a:t>구현 내용</a:t>
            </a:r>
            <a:endParaRPr lang="ko-KR" altLang="en-US" sz="4000" dirty="0">
              <a:solidFill>
                <a:srgbClr val="BF2F58"/>
              </a:solidFill>
              <a:latin typeface="210 썬플라워 B" pitchFamily="18" charset="-127"/>
              <a:ea typeface="210 썬플라워 B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80490" y="5020406"/>
            <a:ext cx="4501661" cy="707886"/>
          </a:xfrm>
          <a:prstGeom prst="rect">
            <a:avLst/>
          </a:prstGeom>
          <a:solidFill>
            <a:srgbClr val="D8628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210 청춘서당 R" pitchFamily="18" charset="-127"/>
                <a:ea typeface="210 청춘서당 R" pitchFamily="18" charset="-127"/>
              </a:rPr>
              <a:t>실행을 달리해서 </a:t>
            </a:r>
            <a:endParaRPr lang="en-US" altLang="ko-KR" sz="2000" dirty="0" smtClean="0">
              <a:solidFill>
                <a:schemeClr val="bg1"/>
              </a:solidFill>
              <a:latin typeface="210 청춘서당 R" pitchFamily="18" charset="-127"/>
              <a:ea typeface="210 청춘서당 R" pitchFamily="18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210 청춘서당 R" pitchFamily="18" charset="-127"/>
                <a:ea typeface="210 청춘서당 R" pitchFamily="18" charset="-127"/>
              </a:rPr>
              <a:t>세가지 버전으로 색상을 바꿀 수 있음</a:t>
            </a:r>
            <a:endParaRPr lang="ko-KR" altLang="en-US" sz="2000" dirty="0">
              <a:solidFill>
                <a:schemeClr val="bg1"/>
              </a:solidFill>
              <a:latin typeface="210 청춘서당 R" pitchFamily="18" charset="-127"/>
              <a:ea typeface="210 청춘서당 R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l="38309" t="37516" r="44412" b="34510"/>
          <a:stretch>
            <a:fillRect/>
          </a:stretch>
        </p:blipFill>
        <p:spPr bwMode="auto">
          <a:xfrm>
            <a:off x="3184713" y="1526586"/>
            <a:ext cx="2583042" cy="2352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 l="38173" t="37436" r="45096" b="34487"/>
          <a:stretch>
            <a:fillRect/>
          </a:stretch>
        </p:blipFill>
        <p:spPr bwMode="auto">
          <a:xfrm>
            <a:off x="316524" y="1529861"/>
            <a:ext cx="2468271" cy="2329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/>
          <a:srcRect l="38317" t="37821" r="44158" b="33717"/>
          <a:stretch>
            <a:fillRect/>
          </a:stretch>
        </p:blipFill>
        <p:spPr bwMode="auto">
          <a:xfrm>
            <a:off x="6145823" y="1538655"/>
            <a:ext cx="2473371" cy="2365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839613" y="4114772"/>
            <a:ext cx="986167" cy="369332"/>
          </a:xfrm>
          <a:prstGeom prst="rect">
            <a:avLst/>
          </a:prstGeom>
          <a:solidFill>
            <a:srgbClr val="F1C7D3"/>
          </a:solidFill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210 청춘서당 R" pitchFamily="18" charset="-127"/>
                <a:ea typeface="210 청춘서당 R" pitchFamily="18" charset="-127"/>
              </a:rPr>
              <a:t>./2048</a:t>
            </a:r>
            <a:endParaRPr lang="ko-KR" altLang="en-US" dirty="0">
              <a:latin typeface="210 청춘서당 R" pitchFamily="18" charset="-127"/>
              <a:ea typeface="210 청춘서당 R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320151" y="4100119"/>
            <a:ext cx="2318263" cy="369332"/>
          </a:xfrm>
          <a:prstGeom prst="rect">
            <a:avLst/>
          </a:prstGeom>
          <a:solidFill>
            <a:srgbClr val="F1C7D3"/>
          </a:solidFill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210 청춘서당 R" pitchFamily="18" charset="-127"/>
                <a:ea typeface="210 청춘서당 R" pitchFamily="18" charset="-127"/>
              </a:rPr>
              <a:t>./2048 </a:t>
            </a:r>
            <a:r>
              <a:rPr lang="en-US" altLang="ko-KR" dirty="0" err="1" smtClean="0">
                <a:latin typeface="210 청춘서당 R" pitchFamily="18" charset="-127"/>
                <a:ea typeface="210 청춘서당 R" pitchFamily="18" charset="-127"/>
              </a:rPr>
              <a:t>blackwhite</a:t>
            </a:r>
            <a:endParaRPr lang="ko-KR" altLang="en-US" dirty="0">
              <a:latin typeface="210 청춘서당 R" pitchFamily="18" charset="-127"/>
              <a:ea typeface="210 청춘서당 R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421620" y="4085465"/>
            <a:ext cx="1967205" cy="369332"/>
          </a:xfrm>
          <a:prstGeom prst="rect">
            <a:avLst/>
          </a:prstGeom>
          <a:solidFill>
            <a:srgbClr val="F1C7D3"/>
          </a:solidFill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210 청춘서당 R" pitchFamily="18" charset="-127"/>
                <a:ea typeface="210 청춘서당 R" pitchFamily="18" charset="-127"/>
              </a:rPr>
              <a:t>./2048 </a:t>
            </a:r>
            <a:r>
              <a:rPr lang="en-US" altLang="ko-KR" dirty="0" err="1" smtClean="0">
                <a:latin typeface="210 청춘서당 R" pitchFamily="18" charset="-127"/>
                <a:ea typeface="210 청춘서당 R" pitchFamily="18" charset="-127"/>
              </a:rPr>
              <a:t>bluered</a:t>
            </a:r>
            <a:endParaRPr lang="ko-KR" altLang="en-US" dirty="0">
              <a:latin typeface="210 청춘서당 R" pitchFamily="18" charset="-127"/>
              <a:ea typeface="210 청춘서당 R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7260474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3010" y="153960"/>
            <a:ext cx="22974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rgbClr val="BF2F58"/>
                </a:solidFill>
                <a:latin typeface="210 썬플라워 B" pitchFamily="18" charset="-127"/>
                <a:ea typeface="210 썬플라워 B" pitchFamily="18" charset="-127"/>
              </a:rPr>
              <a:t>구현 내용</a:t>
            </a:r>
            <a:endParaRPr lang="ko-KR" altLang="en-US" sz="4000" dirty="0">
              <a:solidFill>
                <a:srgbClr val="BF2F58"/>
              </a:solidFill>
              <a:latin typeface="210 썬플라워 B" pitchFamily="18" charset="-127"/>
              <a:ea typeface="210 썬플라워 B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0483" y="6040316"/>
            <a:ext cx="6594231" cy="646331"/>
          </a:xfrm>
          <a:prstGeom prst="rect">
            <a:avLst/>
          </a:prstGeom>
          <a:solidFill>
            <a:srgbClr val="D86284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210 청춘서당 R" pitchFamily="18" charset="-127"/>
                <a:ea typeface="210 청춘서당 R" pitchFamily="18" charset="-127"/>
              </a:rPr>
              <a:t>같은 숫자끼리 만나면 더해짐</a:t>
            </a:r>
            <a:r>
              <a:rPr lang="en-US" altLang="ko-KR" dirty="0" smtClean="0">
                <a:solidFill>
                  <a:schemeClr val="bg1"/>
                </a:solidFill>
                <a:latin typeface="210 청춘서당 R" pitchFamily="18" charset="-127"/>
                <a:ea typeface="210 청춘서당 R" pitchFamily="18" charset="-127"/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  <a:latin typeface="210 청춘서당 R" pitchFamily="18" charset="-127"/>
                <a:ea typeface="210 청춘서당 R" pitchFamily="18" charset="-127"/>
              </a:rPr>
              <a:t>반복하면서 </a:t>
            </a:r>
            <a:r>
              <a:rPr lang="en-US" altLang="ko-KR" dirty="0" smtClean="0">
                <a:solidFill>
                  <a:schemeClr val="bg1"/>
                </a:solidFill>
                <a:latin typeface="210 청춘서당 R" pitchFamily="18" charset="-127"/>
                <a:ea typeface="210 청춘서당 R" pitchFamily="18" charset="-127"/>
              </a:rPr>
              <a:t>2048</a:t>
            </a:r>
            <a:r>
              <a:rPr lang="ko-KR" altLang="en-US" dirty="0" smtClean="0">
                <a:solidFill>
                  <a:schemeClr val="bg1"/>
                </a:solidFill>
                <a:latin typeface="210 청춘서당 R" pitchFamily="18" charset="-127"/>
                <a:ea typeface="210 청춘서당 R" pitchFamily="18" charset="-127"/>
              </a:rPr>
              <a:t>이 나오면 됨</a:t>
            </a:r>
            <a:endParaRPr lang="en-US" altLang="ko-KR" dirty="0" smtClean="0">
              <a:solidFill>
                <a:schemeClr val="bg1"/>
              </a:solidFill>
              <a:latin typeface="210 청춘서당 R" pitchFamily="18" charset="-127"/>
              <a:ea typeface="210 청춘서당 R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210 청춘서당 R" pitchFamily="18" charset="-127"/>
                <a:ea typeface="210 청춘서당 R" pitchFamily="18" charset="-127"/>
              </a:rPr>
              <a:t>2048</a:t>
            </a:r>
            <a:r>
              <a:rPr lang="ko-KR" altLang="en-US" dirty="0" smtClean="0">
                <a:solidFill>
                  <a:schemeClr val="bg1"/>
                </a:solidFill>
                <a:latin typeface="210 청춘서당 R" pitchFamily="18" charset="-127"/>
                <a:ea typeface="210 청춘서당 R" pitchFamily="18" charset="-127"/>
              </a:rPr>
              <a:t>이 되면 거기서 끝나지 않고 계속 해서 할 수 있음</a:t>
            </a:r>
            <a:endParaRPr lang="ko-KR" altLang="en-US" dirty="0">
              <a:solidFill>
                <a:schemeClr val="bg1"/>
              </a:solidFill>
              <a:latin typeface="210 청춘서당 R" pitchFamily="18" charset="-127"/>
              <a:ea typeface="210 청춘서당 R" pitchFamily="18" charset="-127"/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 cstate="print"/>
          <a:srcRect l="39543" t="23590" r="41274" b="45000"/>
          <a:stretch>
            <a:fillRect/>
          </a:stretch>
        </p:blipFill>
        <p:spPr bwMode="auto">
          <a:xfrm>
            <a:off x="4695091" y="3587261"/>
            <a:ext cx="2338754" cy="2154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4" cstate="print"/>
          <a:srcRect l="30600" t="46410" r="52019" b="23846"/>
          <a:stretch>
            <a:fillRect/>
          </a:stretch>
        </p:blipFill>
        <p:spPr bwMode="auto">
          <a:xfrm>
            <a:off x="386865" y="984737"/>
            <a:ext cx="2118946" cy="203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 cstate="print"/>
          <a:srcRect l="30529" t="46923" r="52380" b="24999"/>
          <a:stretch>
            <a:fillRect/>
          </a:stretch>
        </p:blipFill>
        <p:spPr bwMode="auto">
          <a:xfrm>
            <a:off x="3446584" y="1037492"/>
            <a:ext cx="2083777" cy="1925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6" cstate="print"/>
          <a:srcRect l="30457" t="46667" r="52307" b="23974"/>
          <a:stretch>
            <a:fillRect/>
          </a:stretch>
        </p:blipFill>
        <p:spPr bwMode="auto">
          <a:xfrm>
            <a:off x="6348047" y="1019909"/>
            <a:ext cx="2101361" cy="201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7" cstate="print"/>
          <a:srcRect l="30601" t="46667" r="52091" b="23974"/>
          <a:stretch>
            <a:fillRect/>
          </a:stretch>
        </p:blipFill>
        <p:spPr bwMode="auto">
          <a:xfrm>
            <a:off x="1142999" y="3683976"/>
            <a:ext cx="2110154" cy="201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오른쪽 화살표 16"/>
          <p:cNvSpPr/>
          <p:nvPr/>
        </p:nvSpPr>
        <p:spPr>
          <a:xfrm>
            <a:off x="2655277" y="1776046"/>
            <a:ext cx="589085" cy="422031"/>
          </a:xfrm>
          <a:prstGeom prst="rightArrow">
            <a:avLst/>
          </a:prstGeom>
          <a:solidFill>
            <a:srgbClr val="BF2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5603630" y="1796561"/>
            <a:ext cx="589085" cy="422031"/>
          </a:xfrm>
          <a:prstGeom prst="rightArrow">
            <a:avLst/>
          </a:prstGeom>
          <a:solidFill>
            <a:srgbClr val="BF2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63416" y="4478216"/>
            <a:ext cx="589085" cy="422031"/>
          </a:xfrm>
          <a:prstGeom prst="rightArrow">
            <a:avLst/>
          </a:prstGeom>
          <a:solidFill>
            <a:srgbClr val="BF2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갈매기형 수장 20"/>
          <p:cNvSpPr/>
          <p:nvPr/>
        </p:nvSpPr>
        <p:spPr>
          <a:xfrm>
            <a:off x="3683970" y="4440116"/>
            <a:ext cx="334108" cy="509953"/>
          </a:xfrm>
          <a:prstGeom prst="chevron">
            <a:avLst/>
          </a:prstGeom>
          <a:solidFill>
            <a:srgbClr val="BF2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갈매기형 수장 21"/>
          <p:cNvSpPr/>
          <p:nvPr/>
        </p:nvSpPr>
        <p:spPr>
          <a:xfrm>
            <a:off x="3921362" y="4440116"/>
            <a:ext cx="334108" cy="509953"/>
          </a:xfrm>
          <a:prstGeom prst="chevron">
            <a:avLst/>
          </a:prstGeom>
          <a:solidFill>
            <a:srgbClr val="BF2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8" cstate="print"/>
          <a:srcRect l="55384" t="52810" r="34559" b="30257"/>
          <a:stretch>
            <a:fillRect/>
          </a:stretch>
        </p:blipFill>
        <p:spPr bwMode="auto">
          <a:xfrm>
            <a:off x="2655277" y="2285310"/>
            <a:ext cx="624253" cy="59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9" cstate="print"/>
          <a:srcRect l="55384" t="52810" r="34559" b="30257"/>
          <a:stretch>
            <a:fillRect/>
          </a:stretch>
        </p:blipFill>
        <p:spPr bwMode="auto">
          <a:xfrm rot="16200000">
            <a:off x="5651065" y="2261326"/>
            <a:ext cx="587018" cy="693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67260474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3010" y="153960"/>
            <a:ext cx="22974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rgbClr val="BF2F58"/>
                </a:solidFill>
                <a:latin typeface="210 썬플라워 B" pitchFamily="18" charset="-127"/>
                <a:ea typeface="210 썬플라워 B" pitchFamily="18" charset="-127"/>
              </a:rPr>
              <a:t>구현 내용</a:t>
            </a:r>
            <a:endParaRPr lang="ko-KR" altLang="en-US" sz="4000" dirty="0">
              <a:solidFill>
                <a:srgbClr val="BF2F58"/>
              </a:solidFill>
              <a:latin typeface="210 썬플라워 B" pitchFamily="18" charset="-127"/>
              <a:ea typeface="210 썬플라워 B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3769" y="4519247"/>
            <a:ext cx="6189786" cy="369332"/>
          </a:xfrm>
          <a:prstGeom prst="rect">
            <a:avLst/>
          </a:prstGeom>
          <a:solidFill>
            <a:srgbClr val="D86284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210 청춘서당 R" pitchFamily="18" charset="-127"/>
                <a:ea typeface="210 청춘서당 R" pitchFamily="18" charset="-127"/>
              </a:rPr>
              <a:t>표가 숫자로 다 차고 더 이상 더할 수 있는 같은 숫자가 없다</a:t>
            </a:r>
            <a:endParaRPr lang="ko-KR" altLang="en-US" dirty="0">
              <a:solidFill>
                <a:schemeClr val="bg1"/>
              </a:solidFill>
              <a:latin typeface="210 청춘서당 R" pitchFamily="18" charset="-127"/>
              <a:ea typeface="210 청춘서당 R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 l="48971" t="54118" r="22132" b="27974"/>
          <a:stretch>
            <a:fillRect/>
          </a:stretch>
        </p:blipFill>
        <p:spPr bwMode="auto">
          <a:xfrm>
            <a:off x="4281855" y="1917758"/>
            <a:ext cx="4000500" cy="139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 l="40913" t="38590" r="41419" b="33461"/>
          <a:stretch>
            <a:fillRect/>
          </a:stretch>
        </p:blipFill>
        <p:spPr bwMode="auto">
          <a:xfrm>
            <a:off x="527538" y="1327639"/>
            <a:ext cx="3162005" cy="281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톱니 모양의 오른쪽 화살표 19"/>
          <p:cNvSpPr/>
          <p:nvPr/>
        </p:nvSpPr>
        <p:spPr>
          <a:xfrm rot="5400000">
            <a:off x="2703633" y="5332535"/>
            <a:ext cx="1090247" cy="465993"/>
          </a:xfrm>
          <a:prstGeom prst="notchedRightArrow">
            <a:avLst/>
          </a:prstGeom>
          <a:solidFill>
            <a:srgbClr val="F1C7D3"/>
          </a:solidFill>
          <a:ln>
            <a:solidFill>
              <a:srgbClr val="BF2F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060330" y="6298224"/>
            <a:ext cx="2458916" cy="369332"/>
          </a:xfrm>
          <a:prstGeom prst="rect">
            <a:avLst/>
          </a:prstGeom>
          <a:solidFill>
            <a:srgbClr val="D86284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210 청춘서당 R" pitchFamily="18" charset="-127"/>
                <a:ea typeface="210 청춘서당 R" pitchFamily="18" charset="-127"/>
              </a:rPr>
              <a:t>새로운 기록 저장 가능</a:t>
            </a:r>
            <a:endParaRPr lang="ko-KR" altLang="en-US" dirty="0">
              <a:solidFill>
                <a:schemeClr val="bg1"/>
              </a:solidFill>
              <a:latin typeface="210 청춘서당 R" pitchFamily="18" charset="-127"/>
              <a:ea typeface="210 청춘서당 R" pitchFamily="18" charset="-127"/>
            </a:endParaRPr>
          </a:p>
        </p:txBody>
      </p:sp>
      <p:sp>
        <p:nvSpPr>
          <p:cNvPr id="24" name="폭발 1 23"/>
          <p:cNvSpPr/>
          <p:nvPr/>
        </p:nvSpPr>
        <p:spPr>
          <a:xfrm>
            <a:off x="3622431" y="4976448"/>
            <a:ext cx="3411416" cy="1468316"/>
          </a:xfrm>
          <a:prstGeom prst="irregularSeal1">
            <a:avLst/>
          </a:prstGeom>
          <a:solidFill>
            <a:srgbClr val="482E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LVDC Game Over 2" pitchFamily="2" charset="0"/>
              </a:rPr>
              <a:t>GAME OVER</a:t>
            </a:r>
            <a:endParaRPr lang="ko-KR" altLang="en-US" dirty="0">
              <a:latin typeface="LVDC Game Over 2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7260474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296</TotalTime>
  <Words>331</Words>
  <Application>Microsoft Office PowerPoint</Application>
  <PresentationFormat>화면 슬라이드 쇼(4:3)</PresentationFormat>
  <Paragraphs>70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8" baseType="lpstr">
      <vt:lpstr>굴림</vt:lpstr>
      <vt:lpstr>Arial</vt:lpstr>
      <vt:lpstr>Karmatic Arcade</vt:lpstr>
      <vt:lpstr>맑은 고딕</vt:lpstr>
      <vt:lpstr>LVDC Game Over 2</vt:lpstr>
      <vt:lpstr>양재블럭체</vt:lpstr>
      <vt:lpstr>210 썬플라워 B</vt:lpstr>
      <vt:lpstr>나눔고딕 ExtraBold</vt:lpstr>
      <vt:lpstr>210 청춘서당 B</vt:lpstr>
      <vt:lpstr>210 청춘서당 R</vt:lpstr>
      <vt:lpstr>Calibri</vt:lpstr>
      <vt:lpstr>Calibri Light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chunjae</dc:creator>
  <cp:lastModifiedBy>조수진</cp:lastModifiedBy>
  <cp:revision>37</cp:revision>
  <dcterms:created xsi:type="dcterms:W3CDTF">2015-03-01T15:12:57Z</dcterms:created>
  <dcterms:modified xsi:type="dcterms:W3CDTF">2016-12-16T01:53:43Z</dcterms:modified>
</cp:coreProperties>
</file>